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embeddedFontLst>
    <p:embeddedFont>
      <p:font typeface="圓體" charset="1" panose="02000609000000000000"/>
      <p:regular r:id="rId50"/>
    </p:embeddedFont>
    <p:embeddedFont>
      <p:font typeface="Shrikhand" charset="1" panose="0200000000000000000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notesMasters/notesMaster1.xml" Type="http://schemas.openxmlformats.org/officeDocument/2006/relationships/notesMaster"/><Relationship Id="rId48" Target="theme/theme2.xml" Type="http://schemas.openxmlformats.org/officeDocument/2006/relationships/theme"/><Relationship Id="rId49" Target="notesSlides/notesSlide1.xml" Type="http://schemas.openxmlformats.org/officeDocument/2006/relationships/notesSlide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notesSlides/notesSlide2.xml" Type="http://schemas.openxmlformats.org/officeDocument/2006/relationships/notesSlide"/><Relationship Id="rId52" Target="notesSlides/notesSlide3.xml" Type="http://schemas.openxmlformats.org/officeDocument/2006/relationships/notesSlide"/><Relationship Id="rId53" Target="notesSlides/notesSlide4.xml" Type="http://schemas.openxmlformats.org/officeDocument/2006/relationships/notesSlide"/><Relationship Id="rId54" Target="notesSlides/notesSlide5.xml" Type="http://schemas.openxmlformats.org/officeDocument/2006/relationships/notesSlide"/><Relationship Id="rId55" Target="notesSlides/notesSlide6.xml" Type="http://schemas.openxmlformats.org/officeDocument/2006/relationships/notesSlide"/><Relationship Id="rId56" Target="notesSlides/notesSlide7.xml" Type="http://schemas.openxmlformats.org/officeDocument/2006/relationships/notesSlide"/><Relationship Id="rId57" Target="notesSlides/notesSlide8.xml" Type="http://schemas.openxmlformats.org/officeDocument/2006/relationships/notesSlide"/><Relationship Id="rId58" Target="notesSlides/notesSlide9.xml" Type="http://schemas.openxmlformats.org/officeDocument/2006/relationships/notesSlide"/><Relationship Id="rId59" Target="notesSlides/notesSlide10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11.xml" Type="http://schemas.openxmlformats.org/officeDocument/2006/relationships/notesSlide"/><Relationship Id="rId61" Target="notesSlides/notesSlide12.xml" Type="http://schemas.openxmlformats.org/officeDocument/2006/relationships/notesSlide"/><Relationship Id="rId62" Target="notesSlides/notesSlide13.xml" Type="http://schemas.openxmlformats.org/officeDocument/2006/relationships/notesSlide"/><Relationship Id="rId63" Target="notesSlides/notesSlide14.xml" Type="http://schemas.openxmlformats.org/officeDocument/2006/relationships/notesSlide"/><Relationship Id="rId64" Target="notesSlides/notesSlide15.xml" Type="http://schemas.openxmlformats.org/officeDocument/2006/relationships/notesSlide"/><Relationship Id="rId65" Target="notesSlides/notesSlide16.xml" Type="http://schemas.openxmlformats.org/officeDocument/2006/relationships/notesSlide"/><Relationship Id="rId66" Target="notesSlides/notesSlide17.xml" Type="http://schemas.openxmlformats.org/officeDocument/2006/relationships/notesSlide"/><Relationship Id="rId67" Target="notesSlides/notesSlide18.xml" Type="http://schemas.openxmlformats.org/officeDocument/2006/relationships/notesSlide"/><Relationship Id="rId68" Target="notesSlides/notesSlide19.xml" Type="http://schemas.openxmlformats.org/officeDocument/2006/relationships/notesSlide"/><Relationship Id="rId69" Target="fonts/font69.fntdata" Type="http://schemas.openxmlformats.org/officeDocument/2006/relationships/font"/><Relationship Id="rId7" Target="slides/slide2.xml" Type="http://schemas.openxmlformats.org/officeDocument/2006/relationships/slide"/><Relationship Id="rId70" Target="notesSlides/notesSlide20.xml" Type="http://schemas.openxmlformats.org/officeDocument/2006/relationships/notesSlide"/><Relationship Id="rId71" Target="notesSlides/notesSlide21.xml" Type="http://schemas.openxmlformats.org/officeDocument/2006/relationships/notesSlide"/><Relationship Id="rId72" Target="notesSlides/notesSlide22.xml" Type="http://schemas.openxmlformats.org/officeDocument/2006/relationships/notesSlide"/><Relationship Id="rId73" Target="notesSlides/notesSlide23.xml" Type="http://schemas.openxmlformats.org/officeDocument/2006/relationships/notesSlide"/><Relationship Id="rId74" Target="notesSlides/notesSlide24.xml" Type="http://schemas.openxmlformats.org/officeDocument/2006/relationships/notesSlide"/><Relationship Id="rId75" Target="notesSlides/notesSlide25.xml" Type="http://schemas.openxmlformats.org/officeDocument/2006/relationships/notesSlide"/><Relationship Id="rId76" Target="notesSlides/notesSlide26.xml" Type="http://schemas.openxmlformats.org/officeDocument/2006/relationships/notesSlide"/><Relationship Id="rId77" Target="notesSlides/notesSlide27.xml" Type="http://schemas.openxmlformats.org/officeDocument/2006/relationships/notesSlide"/><Relationship Id="rId78" Target="notesSlides/notesSlide28.xml" Type="http://schemas.openxmlformats.org/officeDocument/2006/relationships/notesSlide"/><Relationship Id="rId79" Target="notesSlides/notesSlide29.xml" Type="http://schemas.openxmlformats.org/officeDocument/2006/relationships/notesSlide"/><Relationship Id="rId8" Target="slides/slide3.xml" Type="http://schemas.openxmlformats.org/officeDocument/2006/relationships/slide"/><Relationship Id="rId80" Target="notesSlides/notesSlide30.xml" Type="http://schemas.openxmlformats.org/officeDocument/2006/relationships/notesSlide"/><Relationship Id="rId81" Target="notesSlides/notesSlide31.xml" Type="http://schemas.openxmlformats.org/officeDocument/2006/relationships/notesSlide"/><Relationship Id="rId82" Target="notesSlides/notesSlide32.xml" Type="http://schemas.openxmlformats.org/officeDocument/2006/relationships/notesSlide"/><Relationship Id="rId83" Target="notesSlides/notesSlide33.xml" Type="http://schemas.openxmlformats.org/officeDocument/2006/relationships/notesSlide"/><Relationship Id="rId84" Target="notesSlides/notesSlide34.xml" Type="http://schemas.openxmlformats.org/officeDocument/2006/relationships/notesSlide"/><Relationship Id="rId85" Target="notesSlides/notesSlide35.xml" Type="http://schemas.openxmlformats.org/officeDocument/2006/relationships/notesSlide"/><Relationship Id="rId86" Target="notesSlides/notesSlide36.xml" Type="http://schemas.openxmlformats.org/officeDocument/2006/relationships/notesSlide"/><Relationship Id="rId87" Target="notesSlides/notesSlide37.xml" Type="http://schemas.openxmlformats.org/officeDocument/2006/relationships/notesSlide"/><Relationship Id="rId88" Target="notesSlides/notesSlide38.xml" Type="http://schemas.openxmlformats.org/officeDocument/2006/relationships/notesSlide"/><Relationship Id="rId89" Target="notesSlides/notesSlide39.xml" Type="http://schemas.openxmlformats.org/officeDocument/2006/relationships/notesSlide"/><Relationship Id="rId9" Target="slides/slide4.xml" Type="http://schemas.openxmlformats.org/officeDocument/2006/relationships/slide"/><Relationship Id="rId90" Target="notesSlides/notesSlide40.xml" Type="http://schemas.openxmlformats.org/officeDocument/2006/relationships/notesSlide"/><Relationship Id="rId91" Target="notesSlides/notesSlide41.xml" Type="http://schemas.openxmlformats.org/officeDocument/2006/relationships/notes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3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4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7.png" Type="http://schemas.openxmlformats.org/officeDocument/2006/relationships/image"/><Relationship Id="rId5" Target="../media/image9.png" Type="http://schemas.openxmlformats.org/officeDocument/2006/relationships/image"/><Relationship Id="rId6" Target="../media/image11.pn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1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1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1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1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1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1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0.xml" Type="http://schemas.openxmlformats.org/officeDocument/2006/relationships/notesSlide"/><Relationship Id="rId3" Target="../media/image1.pn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1.xml" Type="http://schemas.openxmlformats.org/officeDocument/2006/relationships/notesSlide"/><Relationship Id="rId3" Target="../media/image1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2.xml" Type="http://schemas.openxmlformats.org/officeDocument/2006/relationships/notesSlide"/><Relationship Id="rId3" Target="../media/image1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3.xml" Type="http://schemas.openxmlformats.org/officeDocument/2006/relationships/notesSlide"/><Relationship Id="rId3" Target="../media/image1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6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4.xml" Type="http://schemas.openxmlformats.org/officeDocument/2006/relationships/notesSlide"/><Relationship Id="rId3" Target="../media/image1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5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6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7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8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9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0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1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Relationship Id="rId5" Target="https://padlet.com/zoeyeh0822_1/ai-2kvft2ha1nar90qy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13774" y="1235525"/>
            <a:ext cx="9445526" cy="3158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AI 繪圖的知識&amp;提示詞撰寫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13774" y="4932593"/>
            <a:ext cx="9445526" cy="4061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本節將介紹AI繪圖的概念、原理及應用。我們將學習如何撰寫有效的提示詞，以創造出令人驚嘆的AI生成藝術作品。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01763" y="1823409"/>
            <a:ext cx="16267062" cy="792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當你不知道怎麼寫文字時，它可以幫你快速寫出吸引人的標題、簡短介紹或甚至文章段落，甚至給你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排版建議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。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只要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輸入簡單的描述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，像是「海邊的夕陽」或「未來感的機器人」，它就會幫你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創造出全新的圖片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！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有時候我們的照片有點小瑕疵，像是背景太雜亂或有不需要的東西，Canva可以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自動幫你修掉它們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，讓圖片看起來更完美。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82748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Canva</a:t>
            </a: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介紹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2096141"/>
            <a:ext cx="18288000" cy="8190859"/>
          </a:xfrm>
          <a:custGeom>
            <a:avLst/>
            <a:gdLst/>
            <a:ahLst/>
            <a:cxnLst/>
            <a:rect r="r" b="b" t="t" l="l"/>
            <a:pathLst>
              <a:path h="8190859" w="18288000">
                <a:moveTo>
                  <a:pt x="0" y="0"/>
                </a:moveTo>
                <a:lnTo>
                  <a:pt x="18288000" y="0"/>
                </a:lnTo>
                <a:lnTo>
                  <a:pt x="18288000" y="8190859"/>
                </a:lnTo>
                <a:lnTo>
                  <a:pt x="0" y="8190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322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9810" y="203558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Canva</a:t>
            </a: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介紹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332720"/>
          </a:xfrm>
          <a:custGeom>
            <a:avLst/>
            <a:gdLst/>
            <a:ahLst/>
            <a:cxnLst/>
            <a:rect r="r" b="b" t="t" l="l"/>
            <a:pathLst>
              <a:path h="10332720" w="18288000">
                <a:moveTo>
                  <a:pt x="0" y="0"/>
                </a:moveTo>
                <a:lnTo>
                  <a:pt x="18288000" y="0"/>
                </a:lnTo>
                <a:lnTo>
                  <a:pt x="18288000" y="10332720"/>
                </a:lnTo>
                <a:lnTo>
                  <a:pt x="0" y="10332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992238" y="1786001"/>
            <a:ext cx="16267062" cy="792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提供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多種版面模板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，如牆面、網格、時間軸、地圖等，使用者可根據需求選擇最適合的呈現方式。 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使用者可以即時在同一個 Padlet 上添加內容，方便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進行同步或非同步的協作討論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。 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多媒體支持： 除了文字，Padlet 還支援圖片、影片、錄音、文件等多種媒體形式的嵌入，豐富了內容的表達方式。 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82748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Padlet</a:t>
            </a: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介紹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672470" y="0"/>
            <a:ext cx="12615530" cy="10287000"/>
          </a:xfrm>
          <a:custGeom>
            <a:avLst/>
            <a:gdLst/>
            <a:ahLst/>
            <a:cxnLst/>
            <a:rect r="r" b="b" t="t" l="l"/>
            <a:pathLst>
              <a:path h="10287000" w="12615530">
                <a:moveTo>
                  <a:pt x="0" y="0"/>
                </a:moveTo>
                <a:lnTo>
                  <a:pt x="12615530" y="0"/>
                </a:lnTo>
                <a:lnTo>
                  <a:pt x="126155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29440" y="582008"/>
            <a:ext cx="7442746" cy="3174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79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Padlet</a:t>
            </a:r>
          </a:p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介紹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0005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476500"/>
            <a:ext cx="16267062" cy="678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用文字變出圖片：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只要告訴它一些想法，比如「一片美麗的森林」或「在雲上跳舞的小貓」，它就會畫出來！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把圖片變成影片：如果你有一張喜歡的圖片，它 可以幫你加上動畫效果，讓它動起來！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改變圖片：你可以在圖片上畫更多東西，或是把不想要的地方擦掉，做出獨一無二的作品。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82748"/>
            <a:ext cx="9612383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Dreamina</a:t>
            </a: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介紹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987561" y="0"/>
            <a:ext cx="6300439" cy="10287000"/>
          </a:xfrm>
          <a:custGeom>
            <a:avLst/>
            <a:gdLst/>
            <a:ahLst/>
            <a:cxnLst/>
            <a:rect r="r" b="b" t="t" l="l"/>
            <a:pathLst>
              <a:path h="10287000" w="6300439">
                <a:moveTo>
                  <a:pt x="0" y="0"/>
                </a:moveTo>
                <a:lnTo>
                  <a:pt x="6300439" y="0"/>
                </a:lnTo>
                <a:lnTo>
                  <a:pt x="63004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5252224"/>
            <a:ext cx="11987561" cy="5034776"/>
          </a:xfrm>
          <a:custGeom>
            <a:avLst/>
            <a:gdLst/>
            <a:ahLst/>
            <a:cxnLst/>
            <a:rect r="r" b="b" t="t" l="l"/>
            <a:pathLst>
              <a:path h="5034776" w="11987561">
                <a:moveTo>
                  <a:pt x="0" y="0"/>
                </a:moveTo>
                <a:lnTo>
                  <a:pt x="11987561" y="0"/>
                </a:lnTo>
                <a:lnTo>
                  <a:pt x="11987561" y="5034776"/>
                </a:lnTo>
                <a:lnTo>
                  <a:pt x="0" y="5034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759372"/>
            <a:ext cx="9612383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Dreamina</a:t>
            </a: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介紹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82748"/>
            <a:ext cx="2499974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比較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960185" y="0"/>
            <a:ext cx="5163907" cy="5163907"/>
          </a:xfrm>
          <a:custGeom>
            <a:avLst/>
            <a:gdLst/>
            <a:ahLst/>
            <a:cxnLst/>
            <a:rect r="r" b="b" t="t" l="l"/>
            <a:pathLst>
              <a:path h="5163907" w="5163907">
                <a:moveTo>
                  <a:pt x="0" y="0"/>
                </a:moveTo>
                <a:lnTo>
                  <a:pt x="5163908" y="0"/>
                </a:lnTo>
                <a:lnTo>
                  <a:pt x="5163908" y="5163907"/>
                </a:lnTo>
                <a:lnTo>
                  <a:pt x="0" y="5163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84460" y="5163907"/>
            <a:ext cx="9103540" cy="5143500"/>
          </a:xfrm>
          <a:custGeom>
            <a:avLst/>
            <a:gdLst/>
            <a:ahLst/>
            <a:cxnLst/>
            <a:rect r="r" b="b" t="t" l="l"/>
            <a:pathLst>
              <a:path h="5143500" w="9103540">
                <a:moveTo>
                  <a:pt x="0" y="0"/>
                </a:moveTo>
                <a:lnTo>
                  <a:pt x="9103540" y="0"/>
                </a:lnTo>
                <a:lnTo>
                  <a:pt x="910354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24093" y="0"/>
            <a:ext cx="5163907" cy="5163907"/>
          </a:xfrm>
          <a:custGeom>
            <a:avLst/>
            <a:gdLst/>
            <a:ahLst/>
            <a:cxnLst/>
            <a:rect r="r" b="b" t="t" l="l"/>
            <a:pathLst>
              <a:path h="5163907" w="5163907">
                <a:moveTo>
                  <a:pt x="0" y="0"/>
                </a:moveTo>
                <a:lnTo>
                  <a:pt x="5163907" y="0"/>
                </a:lnTo>
                <a:lnTo>
                  <a:pt x="5163907" y="5163907"/>
                </a:lnTo>
                <a:lnTo>
                  <a:pt x="0" y="5163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5163907"/>
            <a:ext cx="9184460" cy="5143500"/>
          </a:xfrm>
          <a:custGeom>
            <a:avLst/>
            <a:gdLst/>
            <a:ahLst/>
            <a:cxnLst/>
            <a:rect r="r" b="b" t="t" l="l"/>
            <a:pathLst>
              <a:path h="5143500" w="9184460">
                <a:moveTo>
                  <a:pt x="0" y="0"/>
                </a:moveTo>
                <a:lnTo>
                  <a:pt x="9184460" y="0"/>
                </a:lnTo>
                <a:lnTo>
                  <a:pt x="918446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42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68622" y="3998780"/>
            <a:ext cx="4747034" cy="972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1"/>
              </a:lnSpc>
            </a:pPr>
            <a:r>
              <a:rPr lang="en-US" sz="7444">
                <a:solidFill>
                  <a:srgbClr val="FFEEDC"/>
                </a:solidFill>
                <a:latin typeface="Shrikhand"/>
                <a:ea typeface="Shrikhand"/>
                <a:cs typeface="Shrikhand"/>
                <a:sym typeface="Shrikhand"/>
              </a:rPr>
              <a:t>copilot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736230" y="5511999"/>
            <a:ext cx="4747034" cy="972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1"/>
              </a:lnSpc>
            </a:pPr>
            <a:r>
              <a:rPr lang="en-US" sz="7444">
                <a:solidFill>
                  <a:srgbClr val="FFEEDC"/>
                </a:solidFill>
                <a:latin typeface="Shrikhand"/>
                <a:ea typeface="Shrikhand"/>
                <a:cs typeface="Shrikhand"/>
                <a:sym typeface="Shrikhand"/>
              </a:rPr>
              <a:t>canva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40966" y="3998780"/>
            <a:ext cx="4747034" cy="972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1"/>
              </a:lnSpc>
            </a:pPr>
            <a:r>
              <a:rPr lang="en-US" sz="7444">
                <a:solidFill>
                  <a:srgbClr val="FFEEDC"/>
                </a:solidFill>
                <a:latin typeface="Shrikhand"/>
                <a:ea typeface="Shrikhand"/>
                <a:cs typeface="Shrikhand"/>
                <a:sym typeface="Shrikhand"/>
              </a:rPr>
              <a:t>padlet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20172" y="5511999"/>
            <a:ext cx="5523828" cy="972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1"/>
              </a:lnSpc>
            </a:pPr>
            <a:r>
              <a:rPr lang="en-US" sz="7444">
                <a:solidFill>
                  <a:srgbClr val="FFEEDC"/>
                </a:solidFill>
                <a:latin typeface="Shrikhand"/>
                <a:ea typeface="Shrikhand"/>
                <a:cs typeface="Shrikhand"/>
                <a:sym typeface="Shrikhand"/>
              </a:rPr>
              <a:t>dreamina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682878" y="409575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想一想</a:t>
            </a:r>
          </a:p>
        </p:txBody>
      </p:sp>
      <p:sp>
        <p:nvSpPr>
          <p:cNvPr name="Freeform 6" id="6" descr="preencoded.png"/>
          <p:cNvSpPr/>
          <p:nvPr/>
        </p:nvSpPr>
        <p:spPr>
          <a:xfrm flipH="false" flipV="false" rot="0">
            <a:off x="682878" y="1993183"/>
            <a:ext cx="7939088" cy="4906715"/>
          </a:xfrm>
          <a:custGeom>
            <a:avLst/>
            <a:gdLst/>
            <a:ahLst/>
            <a:cxnLst/>
            <a:rect r="r" b="b" t="t" l="l"/>
            <a:pathLst>
              <a:path h="4906715" w="7939088">
                <a:moveTo>
                  <a:pt x="0" y="0"/>
                </a:moveTo>
                <a:lnTo>
                  <a:pt x="7939087" y="0"/>
                </a:lnTo>
                <a:lnTo>
                  <a:pt x="7939087" y="4906715"/>
                </a:lnTo>
                <a:lnTo>
                  <a:pt x="0" y="4906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" t="0" r="-43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82878" y="7206632"/>
            <a:ext cx="7939088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AI生成的藝術作品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82878" y="8149055"/>
            <a:ext cx="7939088" cy="9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這些作品是如何生成的？</a:t>
            </a:r>
          </a:p>
        </p:txBody>
      </p:sp>
      <p:sp>
        <p:nvSpPr>
          <p:cNvPr name="Freeform 9" id="9" descr="preencoded.png"/>
          <p:cNvSpPr/>
          <p:nvPr/>
        </p:nvSpPr>
        <p:spPr>
          <a:xfrm flipH="false" flipV="false" rot="0">
            <a:off x="9047166" y="1993183"/>
            <a:ext cx="7939236" cy="4906715"/>
          </a:xfrm>
          <a:custGeom>
            <a:avLst/>
            <a:gdLst/>
            <a:ahLst/>
            <a:cxnLst/>
            <a:rect r="r" b="b" t="t" l="l"/>
            <a:pathLst>
              <a:path h="4906715" w="7939236">
                <a:moveTo>
                  <a:pt x="0" y="0"/>
                </a:moveTo>
                <a:lnTo>
                  <a:pt x="7939237" y="0"/>
                </a:lnTo>
                <a:lnTo>
                  <a:pt x="7939237" y="4906715"/>
                </a:lnTo>
                <a:lnTo>
                  <a:pt x="0" y="4906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" t="0" r="-42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047166" y="7206632"/>
            <a:ext cx="7939236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AI在藝術中的角色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47166" y="8444330"/>
            <a:ext cx="8557956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你覺得AI 在藝術創作中的角色是什麼？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18288000" cy="3192364"/>
          </a:xfrm>
          <a:custGeom>
            <a:avLst/>
            <a:gdLst/>
            <a:ahLst/>
            <a:cxnLst/>
            <a:rect r="r" b="b" t="t" l="l"/>
            <a:pathLst>
              <a:path h="3192364" w="18288000">
                <a:moveTo>
                  <a:pt x="0" y="0"/>
                </a:moveTo>
                <a:lnTo>
                  <a:pt x="18288000" y="0"/>
                </a:lnTo>
                <a:lnTo>
                  <a:pt x="18288000" y="3192364"/>
                </a:lnTo>
                <a:lnTo>
                  <a:pt x="0" y="3192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" t="0" r="-23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93861" y="3498453"/>
            <a:ext cx="8955807" cy="126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00"/>
              </a:lnSpc>
            </a:pPr>
            <a:r>
              <a:rPr lang="en-US" sz="8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提示詞的重要性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129712" y="4762103"/>
            <a:ext cx="28575" cy="4469309"/>
            <a:chOff x="0" y="0"/>
            <a:chExt cx="38100" cy="595907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8100" cy="5959094"/>
            </a:xfrm>
            <a:custGeom>
              <a:avLst/>
              <a:gdLst/>
              <a:ahLst/>
              <a:cxnLst/>
              <a:rect r="r" b="b" t="t" l="l"/>
              <a:pathLst>
                <a:path h="5959094" w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5940044"/>
                  </a:lnTo>
                  <a:cubicBezTo>
                    <a:pt x="38100" y="5950585"/>
                    <a:pt x="29591" y="5959094"/>
                    <a:pt x="19050" y="5959094"/>
                  </a:cubicBezTo>
                  <a:cubicBezTo>
                    <a:pt x="8509" y="5959094"/>
                    <a:pt x="0" y="5950585"/>
                    <a:pt x="0" y="5940044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991400" y="5676008"/>
            <a:ext cx="893861" cy="28575"/>
            <a:chOff x="0" y="0"/>
            <a:chExt cx="1191815" cy="38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91768" cy="38100"/>
            </a:xfrm>
            <a:custGeom>
              <a:avLst/>
              <a:gdLst/>
              <a:ahLst/>
              <a:cxnLst/>
              <a:rect r="r" b="b" t="t" l="l"/>
              <a:pathLst>
                <a:path h="38100" w="1191768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72718" y="0"/>
                  </a:lnTo>
                  <a:cubicBezTo>
                    <a:pt x="1183259" y="0"/>
                    <a:pt x="1191768" y="8509"/>
                    <a:pt x="1191768" y="19050"/>
                  </a:cubicBezTo>
                  <a:cubicBezTo>
                    <a:pt x="1191768" y="29591"/>
                    <a:pt x="1183259" y="38100"/>
                    <a:pt x="1172718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851925" y="5044579"/>
            <a:ext cx="584150" cy="584150"/>
            <a:chOff x="0" y="0"/>
            <a:chExt cx="778867" cy="7788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" y="6350"/>
              <a:ext cx="766191" cy="766191"/>
            </a:xfrm>
            <a:custGeom>
              <a:avLst/>
              <a:gdLst/>
              <a:ahLst/>
              <a:cxnLst/>
              <a:rect r="r" b="b" t="t" l="l"/>
              <a:pathLst>
                <a:path h="766191" w="766191">
                  <a:moveTo>
                    <a:pt x="0" y="143002"/>
                  </a:moveTo>
                  <a:cubicBezTo>
                    <a:pt x="0" y="64008"/>
                    <a:pt x="64008" y="0"/>
                    <a:pt x="143002" y="0"/>
                  </a:cubicBezTo>
                  <a:lnTo>
                    <a:pt x="623189" y="0"/>
                  </a:lnTo>
                  <a:cubicBezTo>
                    <a:pt x="702183" y="0"/>
                    <a:pt x="766191" y="64008"/>
                    <a:pt x="766191" y="143002"/>
                  </a:cubicBezTo>
                  <a:lnTo>
                    <a:pt x="766191" y="623189"/>
                  </a:lnTo>
                  <a:cubicBezTo>
                    <a:pt x="766191" y="702183"/>
                    <a:pt x="702183" y="766191"/>
                    <a:pt x="623189" y="766191"/>
                  </a:cubicBezTo>
                  <a:lnTo>
                    <a:pt x="143002" y="766191"/>
                  </a:lnTo>
                  <a:cubicBezTo>
                    <a:pt x="64008" y="766191"/>
                    <a:pt x="0" y="702183"/>
                    <a:pt x="0" y="62318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78891" cy="778891"/>
            </a:xfrm>
            <a:custGeom>
              <a:avLst/>
              <a:gdLst/>
              <a:ahLst/>
              <a:cxnLst/>
              <a:rect r="r" b="b" t="t" l="l"/>
              <a:pathLst>
                <a:path h="778891" w="778891">
                  <a:moveTo>
                    <a:pt x="0" y="149352"/>
                  </a:moveTo>
                  <a:cubicBezTo>
                    <a:pt x="0" y="66929"/>
                    <a:pt x="66929" y="0"/>
                    <a:pt x="149352" y="0"/>
                  </a:cubicBezTo>
                  <a:lnTo>
                    <a:pt x="629539" y="0"/>
                  </a:lnTo>
                  <a:lnTo>
                    <a:pt x="629539" y="6350"/>
                  </a:lnTo>
                  <a:lnTo>
                    <a:pt x="629539" y="0"/>
                  </a:lnTo>
                  <a:cubicBezTo>
                    <a:pt x="712089" y="0"/>
                    <a:pt x="778891" y="66929"/>
                    <a:pt x="778891" y="149352"/>
                  </a:cubicBezTo>
                  <a:lnTo>
                    <a:pt x="772541" y="149352"/>
                  </a:lnTo>
                  <a:lnTo>
                    <a:pt x="778891" y="149352"/>
                  </a:lnTo>
                  <a:lnTo>
                    <a:pt x="778891" y="629539"/>
                  </a:lnTo>
                  <a:lnTo>
                    <a:pt x="772541" y="629539"/>
                  </a:lnTo>
                  <a:lnTo>
                    <a:pt x="778891" y="629539"/>
                  </a:lnTo>
                  <a:cubicBezTo>
                    <a:pt x="778891" y="712089"/>
                    <a:pt x="711962" y="778891"/>
                    <a:pt x="629539" y="778891"/>
                  </a:cubicBezTo>
                  <a:lnTo>
                    <a:pt x="629539" y="772541"/>
                  </a:lnTo>
                  <a:lnTo>
                    <a:pt x="629539" y="778891"/>
                  </a:lnTo>
                  <a:lnTo>
                    <a:pt x="149352" y="778891"/>
                  </a:lnTo>
                  <a:lnTo>
                    <a:pt x="149352" y="772541"/>
                  </a:lnTo>
                  <a:lnTo>
                    <a:pt x="149352" y="778891"/>
                  </a:lnTo>
                  <a:cubicBezTo>
                    <a:pt x="66929" y="778891"/>
                    <a:pt x="0" y="711962"/>
                    <a:pt x="0" y="629539"/>
                  </a:cubicBezTo>
                  <a:lnTo>
                    <a:pt x="0" y="149352"/>
                  </a:lnTo>
                  <a:lnTo>
                    <a:pt x="6350" y="149352"/>
                  </a:lnTo>
                  <a:lnTo>
                    <a:pt x="0" y="149352"/>
                  </a:lnTo>
                  <a:moveTo>
                    <a:pt x="12700" y="149352"/>
                  </a:moveTo>
                  <a:lnTo>
                    <a:pt x="12700" y="629539"/>
                  </a:lnTo>
                  <a:lnTo>
                    <a:pt x="6350" y="629539"/>
                  </a:lnTo>
                  <a:lnTo>
                    <a:pt x="12700" y="629539"/>
                  </a:lnTo>
                  <a:cubicBezTo>
                    <a:pt x="12700" y="704977"/>
                    <a:pt x="73914" y="766191"/>
                    <a:pt x="149352" y="766191"/>
                  </a:cubicBezTo>
                  <a:lnTo>
                    <a:pt x="629539" y="766191"/>
                  </a:lnTo>
                  <a:cubicBezTo>
                    <a:pt x="704977" y="766191"/>
                    <a:pt x="766191" y="704977"/>
                    <a:pt x="766191" y="629539"/>
                  </a:cubicBezTo>
                  <a:lnTo>
                    <a:pt x="766191" y="149352"/>
                  </a:lnTo>
                  <a:cubicBezTo>
                    <a:pt x="766191" y="73914"/>
                    <a:pt x="704977" y="12700"/>
                    <a:pt x="629539" y="12700"/>
                  </a:cubicBezTo>
                  <a:lnTo>
                    <a:pt x="149352" y="12700"/>
                  </a:lnTo>
                  <a:lnTo>
                    <a:pt x="149352" y="6350"/>
                  </a:lnTo>
                  <a:lnTo>
                    <a:pt x="149352" y="12700"/>
                  </a:lnTo>
                  <a:cubicBezTo>
                    <a:pt x="73914" y="12700"/>
                    <a:pt x="12700" y="73914"/>
                    <a:pt x="12700" y="149352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057902" y="5211713"/>
            <a:ext cx="17219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387454" y="4998443"/>
            <a:ext cx="3351907" cy="628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52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提示詞定義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93861" y="5870624"/>
            <a:ext cx="6845499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給予AI繪圖模型的</a:t>
            </a:r>
            <a:r>
              <a:rPr lang="en-US" sz="3999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文字描述</a:t>
            </a: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，指導生成符合預期的圖像。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402738" y="6599238"/>
            <a:ext cx="893861" cy="28575"/>
            <a:chOff x="0" y="0"/>
            <a:chExt cx="1191815" cy="381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91768" cy="38100"/>
            </a:xfrm>
            <a:custGeom>
              <a:avLst/>
              <a:gdLst/>
              <a:ahLst/>
              <a:cxnLst/>
              <a:rect r="r" b="b" t="t" l="l"/>
              <a:pathLst>
                <a:path h="38100" w="1191768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72718" y="0"/>
                  </a:lnTo>
                  <a:cubicBezTo>
                    <a:pt x="1183259" y="0"/>
                    <a:pt x="1191768" y="8509"/>
                    <a:pt x="1191768" y="19050"/>
                  </a:cubicBezTo>
                  <a:cubicBezTo>
                    <a:pt x="1191768" y="29591"/>
                    <a:pt x="1183259" y="38100"/>
                    <a:pt x="1172718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8851925" y="6321524"/>
            <a:ext cx="584150" cy="584150"/>
            <a:chOff x="0" y="0"/>
            <a:chExt cx="778867" cy="7788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350" y="6350"/>
              <a:ext cx="766191" cy="766191"/>
            </a:xfrm>
            <a:custGeom>
              <a:avLst/>
              <a:gdLst/>
              <a:ahLst/>
              <a:cxnLst/>
              <a:rect r="r" b="b" t="t" l="l"/>
              <a:pathLst>
                <a:path h="766191" w="766191">
                  <a:moveTo>
                    <a:pt x="0" y="143002"/>
                  </a:moveTo>
                  <a:cubicBezTo>
                    <a:pt x="0" y="64008"/>
                    <a:pt x="64008" y="0"/>
                    <a:pt x="143002" y="0"/>
                  </a:cubicBezTo>
                  <a:lnTo>
                    <a:pt x="623189" y="0"/>
                  </a:lnTo>
                  <a:cubicBezTo>
                    <a:pt x="702183" y="0"/>
                    <a:pt x="766191" y="64008"/>
                    <a:pt x="766191" y="143002"/>
                  </a:cubicBezTo>
                  <a:lnTo>
                    <a:pt x="766191" y="623189"/>
                  </a:lnTo>
                  <a:cubicBezTo>
                    <a:pt x="766191" y="702183"/>
                    <a:pt x="702183" y="766191"/>
                    <a:pt x="623189" y="766191"/>
                  </a:cubicBezTo>
                  <a:lnTo>
                    <a:pt x="143002" y="766191"/>
                  </a:lnTo>
                  <a:cubicBezTo>
                    <a:pt x="64008" y="766191"/>
                    <a:pt x="0" y="702183"/>
                    <a:pt x="0" y="62318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78891" cy="778891"/>
            </a:xfrm>
            <a:custGeom>
              <a:avLst/>
              <a:gdLst/>
              <a:ahLst/>
              <a:cxnLst/>
              <a:rect r="r" b="b" t="t" l="l"/>
              <a:pathLst>
                <a:path h="778891" w="778891">
                  <a:moveTo>
                    <a:pt x="0" y="149352"/>
                  </a:moveTo>
                  <a:cubicBezTo>
                    <a:pt x="0" y="66929"/>
                    <a:pt x="66929" y="0"/>
                    <a:pt x="149352" y="0"/>
                  </a:cubicBezTo>
                  <a:lnTo>
                    <a:pt x="629539" y="0"/>
                  </a:lnTo>
                  <a:lnTo>
                    <a:pt x="629539" y="6350"/>
                  </a:lnTo>
                  <a:lnTo>
                    <a:pt x="629539" y="0"/>
                  </a:lnTo>
                  <a:cubicBezTo>
                    <a:pt x="712089" y="0"/>
                    <a:pt x="778891" y="66929"/>
                    <a:pt x="778891" y="149352"/>
                  </a:cubicBezTo>
                  <a:lnTo>
                    <a:pt x="772541" y="149352"/>
                  </a:lnTo>
                  <a:lnTo>
                    <a:pt x="778891" y="149352"/>
                  </a:lnTo>
                  <a:lnTo>
                    <a:pt x="778891" y="629539"/>
                  </a:lnTo>
                  <a:lnTo>
                    <a:pt x="772541" y="629539"/>
                  </a:lnTo>
                  <a:lnTo>
                    <a:pt x="778891" y="629539"/>
                  </a:lnTo>
                  <a:cubicBezTo>
                    <a:pt x="778891" y="712089"/>
                    <a:pt x="711962" y="778891"/>
                    <a:pt x="629539" y="778891"/>
                  </a:cubicBezTo>
                  <a:lnTo>
                    <a:pt x="629539" y="772541"/>
                  </a:lnTo>
                  <a:lnTo>
                    <a:pt x="629539" y="778891"/>
                  </a:lnTo>
                  <a:lnTo>
                    <a:pt x="149352" y="778891"/>
                  </a:lnTo>
                  <a:lnTo>
                    <a:pt x="149352" y="772541"/>
                  </a:lnTo>
                  <a:lnTo>
                    <a:pt x="149352" y="778891"/>
                  </a:lnTo>
                  <a:cubicBezTo>
                    <a:pt x="66929" y="778891"/>
                    <a:pt x="0" y="711962"/>
                    <a:pt x="0" y="629539"/>
                  </a:cubicBezTo>
                  <a:lnTo>
                    <a:pt x="0" y="149352"/>
                  </a:lnTo>
                  <a:lnTo>
                    <a:pt x="6350" y="149352"/>
                  </a:lnTo>
                  <a:lnTo>
                    <a:pt x="0" y="149352"/>
                  </a:lnTo>
                  <a:moveTo>
                    <a:pt x="12700" y="149352"/>
                  </a:moveTo>
                  <a:lnTo>
                    <a:pt x="12700" y="629539"/>
                  </a:lnTo>
                  <a:lnTo>
                    <a:pt x="6350" y="629539"/>
                  </a:lnTo>
                  <a:lnTo>
                    <a:pt x="12700" y="629539"/>
                  </a:lnTo>
                  <a:cubicBezTo>
                    <a:pt x="12700" y="704977"/>
                    <a:pt x="73914" y="766191"/>
                    <a:pt x="149352" y="766191"/>
                  </a:cubicBezTo>
                  <a:lnTo>
                    <a:pt x="629539" y="766191"/>
                  </a:lnTo>
                  <a:cubicBezTo>
                    <a:pt x="704977" y="766191"/>
                    <a:pt x="766191" y="704977"/>
                    <a:pt x="766191" y="629539"/>
                  </a:cubicBezTo>
                  <a:lnTo>
                    <a:pt x="766191" y="149352"/>
                  </a:lnTo>
                  <a:cubicBezTo>
                    <a:pt x="766191" y="73914"/>
                    <a:pt x="704977" y="12700"/>
                    <a:pt x="629539" y="12700"/>
                  </a:cubicBezTo>
                  <a:lnTo>
                    <a:pt x="149352" y="12700"/>
                  </a:lnTo>
                  <a:lnTo>
                    <a:pt x="149352" y="6350"/>
                  </a:lnTo>
                  <a:lnTo>
                    <a:pt x="149352" y="12700"/>
                  </a:lnTo>
                  <a:cubicBezTo>
                    <a:pt x="73914" y="12700"/>
                    <a:pt x="12700" y="73914"/>
                    <a:pt x="12700" y="149352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9029924" y="6488658"/>
            <a:ext cx="22815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548640" y="6275388"/>
            <a:ext cx="3351907" cy="628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2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提示詞作用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548640" y="7133084"/>
            <a:ext cx="6845499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3999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精確描述</a:t>
            </a: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所需圖像，提高AI生成結果的準確性。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7991400" y="7748489"/>
            <a:ext cx="893861" cy="28575"/>
            <a:chOff x="0" y="0"/>
            <a:chExt cx="1191815" cy="381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191768" cy="38100"/>
            </a:xfrm>
            <a:custGeom>
              <a:avLst/>
              <a:gdLst/>
              <a:ahLst/>
              <a:cxnLst/>
              <a:rect r="r" b="b" t="t" l="l"/>
              <a:pathLst>
                <a:path h="38100" w="1191768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72718" y="0"/>
                  </a:lnTo>
                  <a:cubicBezTo>
                    <a:pt x="1183259" y="0"/>
                    <a:pt x="1191768" y="8509"/>
                    <a:pt x="1191768" y="19050"/>
                  </a:cubicBezTo>
                  <a:cubicBezTo>
                    <a:pt x="1191768" y="29591"/>
                    <a:pt x="1183259" y="38100"/>
                    <a:pt x="1172718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8851925" y="7470776"/>
            <a:ext cx="584150" cy="584150"/>
            <a:chOff x="0" y="0"/>
            <a:chExt cx="778867" cy="77886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6350" y="6350"/>
              <a:ext cx="766191" cy="766191"/>
            </a:xfrm>
            <a:custGeom>
              <a:avLst/>
              <a:gdLst/>
              <a:ahLst/>
              <a:cxnLst/>
              <a:rect r="r" b="b" t="t" l="l"/>
              <a:pathLst>
                <a:path h="766191" w="766191">
                  <a:moveTo>
                    <a:pt x="0" y="143002"/>
                  </a:moveTo>
                  <a:cubicBezTo>
                    <a:pt x="0" y="64008"/>
                    <a:pt x="64008" y="0"/>
                    <a:pt x="143002" y="0"/>
                  </a:cubicBezTo>
                  <a:lnTo>
                    <a:pt x="623189" y="0"/>
                  </a:lnTo>
                  <a:cubicBezTo>
                    <a:pt x="702183" y="0"/>
                    <a:pt x="766191" y="64008"/>
                    <a:pt x="766191" y="143002"/>
                  </a:cubicBezTo>
                  <a:lnTo>
                    <a:pt x="766191" y="623189"/>
                  </a:lnTo>
                  <a:cubicBezTo>
                    <a:pt x="766191" y="702183"/>
                    <a:pt x="702183" y="766191"/>
                    <a:pt x="623189" y="766191"/>
                  </a:cubicBezTo>
                  <a:lnTo>
                    <a:pt x="143002" y="766191"/>
                  </a:lnTo>
                  <a:cubicBezTo>
                    <a:pt x="64008" y="766191"/>
                    <a:pt x="0" y="702183"/>
                    <a:pt x="0" y="62318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78891" cy="778891"/>
            </a:xfrm>
            <a:custGeom>
              <a:avLst/>
              <a:gdLst/>
              <a:ahLst/>
              <a:cxnLst/>
              <a:rect r="r" b="b" t="t" l="l"/>
              <a:pathLst>
                <a:path h="778891" w="778891">
                  <a:moveTo>
                    <a:pt x="0" y="149352"/>
                  </a:moveTo>
                  <a:cubicBezTo>
                    <a:pt x="0" y="66929"/>
                    <a:pt x="66929" y="0"/>
                    <a:pt x="149352" y="0"/>
                  </a:cubicBezTo>
                  <a:lnTo>
                    <a:pt x="629539" y="0"/>
                  </a:lnTo>
                  <a:lnTo>
                    <a:pt x="629539" y="6350"/>
                  </a:lnTo>
                  <a:lnTo>
                    <a:pt x="629539" y="0"/>
                  </a:lnTo>
                  <a:cubicBezTo>
                    <a:pt x="712089" y="0"/>
                    <a:pt x="778891" y="66929"/>
                    <a:pt x="778891" y="149352"/>
                  </a:cubicBezTo>
                  <a:lnTo>
                    <a:pt x="772541" y="149352"/>
                  </a:lnTo>
                  <a:lnTo>
                    <a:pt x="778891" y="149352"/>
                  </a:lnTo>
                  <a:lnTo>
                    <a:pt x="778891" y="629539"/>
                  </a:lnTo>
                  <a:lnTo>
                    <a:pt x="772541" y="629539"/>
                  </a:lnTo>
                  <a:lnTo>
                    <a:pt x="778891" y="629539"/>
                  </a:lnTo>
                  <a:cubicBezTo>
                    <a:pt x="778891" y="712089"/>
                    <a:pt x="711962" y="778891"/>
                    <a:pt x="629539" y="778891"/>
                  </a:cubicBezTo>
                  <a:lnTo>
                    <a:pt x="629539" y="772541"/>
                  </a:lnTo>
                  <a:lnTo>
                    <a:pt x="629539" y="778891"/>
                  </a:lnTo>
                  <a:lnTo>
                    <a:pt x="149352" y="778891"/>
                  </a:lnTo>
                  <a:lnTo>
                    <a:pt x="149352" y="772541"/>
                  </a:lnTo>
                  <a:lnTo>
                    <a:pt x="149352" y="778891"/>
                  </a:lnTo>
                  <a:cubicBezTo>
                    <a:pt x="66929" y="778891"/>
                    <a:pt x="0" y="711962"/>
                    <a:pt x="0" y="629539"/>
                  </a:cubicBezTo>
                  <a:lnTo>
                    <a:pt x="0" y="149352"/>
                  </a:lnTo>
                  <a:lnTo>
                    <a:pt x="6350" y="149352"/>
                  </a:lnTo>
                  <a:lnTo>
                    <a:pt x="0" y="149352"/>
                  </a:lnTo>
                  <a:moveTo>
                    <a:pt x="12700" y="149352"/>
                  </a:moveTo>
                  <a:lnTo>
                    <a:pt x="12700" y="629539"/>
                  </a:lnTo>
                  <a:lnTo>
                    <a:pt x="6350" y="629539"/>
                  </a:lnTo>
                  <a:lnTo>
                    <a:pt x="12700" y="629539"/>
                  </a:lnTo>
                  <a:cubicBezTo>
                    <a:pt x="12700" y="704977"/>
                    <a:pt x="73914" y="766191"/>
                    <a:pt x="149352" y="766191"/>
                  </a:cubicBezTo>
                  <a:lnTo>
                    <a:pt x="629539" y="766191"/>
                  </a:lnTo>
                  <a:cubicBezTo>
                    <a:pt x="704977" y="766191"/>
                    <a:pt x="766191" y="704977"/>
                    <a:pt x="766191" y="629539"/>
                  </a:cubicBezTo>
                  <a:lnTo>
                    <a:pt x="766191" y="149352"/>
                  </a:lnTo>
                  <a:cubicBezTo>
                    <a:pt x="766191" y="73914"/>
                    <a:pt x="704977" y="12700"/>
                    <a:pt x="629539" y="12700"/>
                  </a:cubicBezTo>
                  <a:lnTo>
                    <a:pt x="149352" y="12700"/>
                  </a:lnTo>
                  <a:lnTo>
                    <a:pt x="149352" y="6350"/>
                  </a:lnTo>
                  <a:lnTo>
                    <a:pt x="149352" y="12700"/>
                  </a:lnTo>
                  <a:cubicBezTo>
                    <a:pt x="73914" y="12700"/>
                    <a:pt x="12700" y="73914"/>
                    <a:pt x="12700" y="149352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030072" y="7637909"/>
            <a:ext cx="227708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387454" y="7424639"/>
            <a:ext cx="3351907" cy="628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52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好的提示詞效果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93862" y="8300637"/>
            <a:ext cx="6845499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獲得更精確的圖像結果，節省調整時間。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18288000" cy="3544044"/>
          </a:xfrm>
          <a:custGeom>
            <a:avLst/>
            <a:gdLst/>
            <a:ahLst/>
            <a:cxnLst/>
            <a:rect r="r" b="b" t="t" l="l"/>
            <a:pathLst>
              <a:path h="3544044" w="18288000">
                <a:moveTo>
                  <a:pt x="0" y="0"/>
                </a:moveTo>
                <a:lnTo>
                  <a:pt x="18288000" y="0"/>
                </a:lnTo>
                <a:lnTo>
                  <a:pt x="18288000" y="3544044"/>
                </a:lnTo>
                <a:lnTo>
                  <a:pt x="0" y="3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" t="0" r="-1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3878519"/>
            <a:ext cx="9858401" cy="1264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64"/>
              </a:lnSpc>
            </a:pPr>
            <a:r>
              <a:rPr lang="en-US" sz="8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將圖片拆解五個結構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51161" y="5804382"/>
            <a:ext cx="647402" cy="647403"/>
            <a:chOff x="0" y="0"/>
            <a:chExt cx="863203" cy="8632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179315" y="5980892"/>
            <a:ext cx="19109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77319" y="5761519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77319" y="6974667"/>
            <a:ext cx="4324052" cy="193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這幅圖片屬於什麼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藝術類型或作畫風格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？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480126" y="5804382"/>
            <a:ext cx="647403" cy="647403"/>
            <a:chOff x="0" y="0"/>
            <a:chExt cx="863203" cy="86320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677174" y="5980892"/>
            <a:ext cx="25315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406284" y="5761519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406284" y="6974667"/>
            <a:ext cx="4324052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圖片的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主要對象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是什麼？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2009090" y="5804382"/>
            <a:ext cx="647402" cy="647403"/>
            <a:chOff x="0" y="0"/>
            <a:chExt cx="863203" cy="86320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2206436" y="5980892"/>
            <a:ext cx="25271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935248" y="5761519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935248" y="6974667"/>
            <a:ext cx="4324052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主體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所在的場景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是怎樣的？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18288000" cy="3544044"/>
          </a:xfrm>
          <a:custGeom>
            <a:avLst/>
            <a:gdLst/>
            <a:ahLst/>
            <a:cxnLst/>
            <a:rect r="r" b="b" t="t" l="l"/>
            <a:pathLst>
              <a:path h="3544044" w="18288000">
                <a:moveTo>
                  <a:pt x="0" y="0"/>
                </a:moveTo>
                <a:lnTo>
                  <a:pt x="18288000" y="0"/>
                </a:lnTo>
                <a:lnTo>
                  <a:pt x="18288000" y="3544044"/>
                </a:lnTo>
                <a:lnTo>
                  <a:pt x="0" y="3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" t="0" r="-1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51161" y="5804382"/>
            <a:ext cx="647402" cy="647403"/>
            <a:chOff x="0" y="0"/>
            <a:chExt cx="863203" cy="8632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179315" y="5980892"/>
            <a:ext cx="19109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77319" y="5761519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77319" y="6974667"/>
            <a:ext cx="7266681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主體在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畫面中的位置、姿態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如何，與環境有何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互動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？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9648825" y="5804382"/>
            <a:ext cx="647403" cy="647403"/>
            <a:chOff x="0" y="0"/>
            <a:chExt cx="863203" cy="86320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845872" y="5980892"/>
            <a:ext cx="25315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74983" y="5761519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74983" y="6974667"/>
            <a:ext cx="6488731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整體的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色調、光影和氛圍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是什麼樣的？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3878519"/>
            <a:ext cx="9858401" cy="1264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64"/>
              </a:lnSpc>
            </a:pPr>
            <a:r>
              <a:rPr lang="en-US" sz="8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將圖片拆解五個結構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45475" y="372397"/>
            <a:ext cx="9768064" cy="1264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64"/>
              </a:lnSpc>
            </a:pPr>
            <a:r>
              <a:rPr lang="en-US" sz="8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提示詞的固定結構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845475" y="1764049"/>
            <a:ext cx="4590604" cy="3085659"/>
            <a:chOff x="0" y="0"/>
            <a:chExt cx="6120805" cy="411421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9164"/>
              <a:ext cx="6108065" cy="4095906"/>
            </a:xfrm>
            <a:custGeom>
              <a:avLst/>
              <a:gdLst/>
              <a:ahLst/>
              <a:cxnLst/>
              <a:rect r="r" b="b" t="t" l="l"/>
              <a:pathLst>
                <a:path h="4095906" w="6108065">
                  <a:moveTo>
                    <a:pt x="0" y="229109"/>
                  </a:moveTo>
                  <a:cubicBezTo>
                    <a:pt x="0" y="102641"/>
                    <a:pt x="71247" y="0"/>
                    <a:pt x="159131" y="0"/>
                  </a:cubicBezTo>
                  <a:lnTo>
                    <a:pt x="5948934" y="0"/>
                  </a:lnTo>
                  <a:cubicBezTo>
                    <a:pt x="6036818" y="0"/>
                    <a:pt x="6108065" y="102641"/>
                    <a:pt x="6108065" y="229109"/>
                  </a:cubicBezTo>
                  <a:lnTo>
                    <a:pt x="6108065" y="3866797"/>
                  </a:lnTo>
                  <a:cubicBezTo>
                    <a:pt x="6108065" y="3993449"/>
                    <a:pt x="6036818" y="4095906"/>
                    <a:pt x="5948934" y="4095906"/>
                  </a:cubicBezTo>
                  <a:lnTo>
                    <a:pt x="159131" y="4095906"/>
                  </a:lnTo>
                  <a:cubicBezTo>
                    <a:pt x="71247" y="4095906"/>
                    <a:pt x="0" y="3993265"/>
                    <a:pt x="0" y="3866797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120765" cy="4114227"/>
            </a:xfrm>
            <a:custGeom>
              <a:avLst/>
              <a:gdLst/>
              <a:ahLst/>
              <a:cxnLst/>
              <a:rect r="r" b="b" t="t" l="l"/>
              <a:pathLst>
                <a:path h="4114227" w="6120765">
                  <a:moveTo>
                    <a:pt x="0" y="238273"/>
                  </a:moveTo>
                  <a:cubicBezTo>
                    <a:pt x="0" y="106673"/>
                    <a:pt x="74168" y="0"/>
                    <a:pt x="165481" y="0"/>
                  </a:cubicBezTo>
                  <a:lnTo>
                    <a:pt x="5955284" y="0"/>
                  </a:lnTo>
                  <a:lnTo>
                    <a:pt x="5955284" y="9164"/>
                  </a:lnTo>
                  <a:lnTo>
                    <a:pt x="5955284" y="0"/>
                  </a:lnTo>
                  <a:cubicBezTo>
                    <a:pt x="6046724" y="0"/>
                    <a:pt x="6120765" y="106673"/>
                    <a:pt x="6120765" y="238273"/>
                  </a:cubicBezTo>
                  <a:lnTo>
                    <a:pt x="6114415" y="238273"/>
                  </a:lnTo>
                  <a:lnTo>
                    <a:pt x="6120765" y="238273"/>
                  </a:lnTo>
                  <a:lnTo>
                    <a:pt x="6120765" y="3875961"/>
                  </a:lnTo>
                  <a:lnTo>
                    <a:pt x="6114415" y="3875961"/>
                  </a:lnTo>
                  <a:lnTo>
                    <a:pt x="6120765" y="3875961"/>
                  </a:lnTo>
                  <a:cubicBezTo>
                    <a:pt x="6120765" y="4007562"/>
                    <a:pt x="6046597" y="4114227"/>
                    <a:pt x="5955284" y="4114227"/>
                  </a:cubicBezTo>
                  <a:lnTo>
                    <a:pt x="5955284" y="4105070"/>
                  </a:lnTo>
                  <a:lnTo>
                    <a:pt x="5955284" y="4114227"/>
                  </a:lnTo>
                  <a:lnTo>
                    <a:pt x="165481" y="4114227"/>
                  </a:lnTo>
                  <a:lnTo>
                    <a:pt x="165481" y="4105070"/>
                  </a:lnTo>
                  <a:lnTo>
                    <a:pt x="165481" y="4114227"/>
                  </a:lnTo>
                  <a:cubicBezTo>
                    <a:pt x="74041" y="4114227"/>
                    <a:pt x="0" y="4007562"/>
                    <a:pt x="0" y="3875961"/>
                  </a:cubicBezTo>
                  <a:lnTo>
                    <a:pt x="0" y="238273"/>
                  </a:lnTo>
                  <a:lnTo>
                    <a:pt x="6350" y="238273"/>
                  </a:lnTo>
                  <a:lnTo>
                    <a:pt x="0" y="238273"/>
                  </a:lnTo>
                  <a:moveTo>
                    <a:pt x="12700" y="238273"/>
                  </a:moveTo>
                  <a:lnTo>
                    <a:pt x="12700" y="3875961"/>
                  </a:lnTo>
                  <a:lnTo>
                    <a:pt x="6350" y="3875961"/>
                  </a:lnTo>
                  <a:lnTo>
                    <a:pt x="12700" y="3875961"/>
                  </a:lnTo>
                  <a:cubicBezTo>
                    <a:pt x="12700" y="3997481"/>
                    <a:pt x="81153" y="4095905"/>
                    <a:pt x="165481" y="4095905"/>
                  </a:cubicBezTo>
                  <a:lnTo>
                    <a:pt x="5955284" y="4095905"/>
                  </a:lnTo>
                  <a:cubicBezTo>
                    <a:pt x="6039739" y="4095905"/>
                    <a:pt x="6108065" y="3997297"/>
                    <a:pt x="6108065" y="3875961"/>
                  </a:cubicBezTo>
                  <a:lnTo>
                    <a:pt x="6108065" y="238273"/>
                  </a:lnTo>
                  <a:cubicBezTo>
                    <a:pt x="6108065" y="116754"/>
                    <a:pt x="6039612" y="18329"/>
                    <a:pt x="5955284" y="18329"/>
                  </a:cubicBezTo>
                  <a:lnTo>
                    <a:pt x="165481" y="18329"/>
                  </a:lnTo>
                  <a:lnTo>
                    <a:pt x="165481" y="9164"/>
                  </a:lnTo>
                  <a:lnTo>
                    <a:pt x="165481" y="18329"/>
                  </a:lnTo>
                  <a:cubicBezTo>
                    <a:pt x="81153" y="18329"/>
                    <a:pt x="12700" y="116937"/>
                    <a:pt x="12700" y="238273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143280" y="2033279"/>
            <a:ext cx="3721299" cy="635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3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143280" y="2897083"/>
            <a:ext cx="3994994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圖片的藝術風格，如寫實風格、卡通風格等。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710071" y="1764049"/>
            <a:ext cx="4590604" cy="3085659"/>
            <a:chOff x="0" y="0"/>
            <a:chExt cx="6120805" cy="411421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9164"/>
              <a:ext cx="6108065" cy="4095906"/>
            </a:xfrm>
            <a:custGeom>
              <a:avLst/>
              <a:gdLst/>
              <a:ahLst/>
              <a:cxnLst/>
              <a:rect r="r" b="b" t="t" l="l"/>
              <a:pathLst>
                <a:path h="4095906" w="6108065">
                  <a:moveTo>
                    <a:pt x="0" y="229109"/>
                  </a:moveTo>
                  <a:cubicBezTo>
                    <a:pt x="0" y="102641"/>
                    <a:pt x="71247" y="0"/>
                    <a:pt x="159131" y="0"/>
                  </a:cubicBezTo>
                  <a:lnTo>
                    <a:pt x="5948934" y="0"/>
                  </a:lnTo>
                  <a:cubicBezTo>
                    <a:pt x="6036818" y="0"/>
                    <a:pt x="6108065" y="102641"/>
                    <a:pt x="6108065" y="229109"/>
                  </a:cubicBezTo>
                  <a:lnTo>
                    <a:pt x="6108065" y="3866797"/>
                  </a:lnTo>
                  <a:cubicBezTo>
                    <a:pt x="6108065" y="3993449"/>
                    <a:pt x="6036818" y="4095906"/>
                    <a:pt x="5948934" y="4095906"/>
                  </a:cubicBezTo>
                  <a:lnTo>
                    <a:pt x="159131" y="4095906"/>
                  </a:lnTo>
                  <a:cubicBezTo>
                    <a:pt x="71247" y="4095906"/>
                    <a:pt x="0" y="3993265"/>
                    <a:pt x="0" y="3866797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120765" cy="4114227"/>
            </a:xfrm>
            <a:custGeom>
              <a:avLst/>
              <a:gdLst/>
              <a:ahLst/>
              <a:cxnLst/>
              <a:rect r="r" b="b" t="t" l="l"/>
              <a:pathLst>
                <a:path h="4114227" w="6120765">
                  <a:moveTo>
                    <a:pt x="0" y="238273"/>
                  </a:moveTo>
                  <a:cubicBezTo>
                    <a:pt x="0" y="106673"/>
                    <a:pt x="74168" y="0"/>
                    <a:pt x="165481" y="0"/>
                  </a:cubicBezTo>
                  <a:lnTo>
                    <a:pt x="5955284" y="0"/>
                  </a:lnTo>
                  <a:lnTo>
                    <a:pt x="5955284" y="9164"/>
                  </a:lnTo>
                  <a:lnTo>
                    <a:pt x="5955284" y="0"/>
                  </a:lnTo>
                  <a:cubicBezTo>
                    <a:pt x="6046724" y="0"/>
                    <a:pt x="6120765" y="106673"/>
                    <a:pt x="6120765" y="238273"/>
                  </a:cubicBezTo>
                  <a:lnTo>
                    <a:pt x="6114415" y="238273"/>
                  </a:lnTo>
                  <a:lnTo>
                    <a:pt x="6120765" y="238273"/>
                  </a:lnTo>
                  <a:lnTo>
                    <a:pt x="6120765" y="3875961"/>
                  </a:lnTo>
                  <a:lnTo>
                    <a:pt x="6114415" y="3875961"/>
                  </a:lnTo>
                  <a:lnTo>
                    <a:pt x="6120765" y="3875961"/>
                  </a:lnTo>
                  <a:cubicBezTo>
                    <a:pt x="6120765" y="4007562"/>
                    <a:pt x="6046597" y="4114227"/>
                    <a:pt x="5955284" y="4114227"/>
                  </a:cubicBezTo>
                  <a:lnTo>
                    <a:pt x="5955284" y="4105070"/>
                  </a:lnTo>
                  <a:lnTo>
                    <a:pt x="5955284" y="4114227"/>
                  </a:lnTo>
                  <a:lnTo>
                    <a:pt x="165481" y="4114227"/>
                  </a:lnTo>
                  <a:lnTo>
                    <a:pt x="165481" y="4105070"/>
                  </a:lnTo>
                  <a:lnTo>
                    <a:pt x="165481" y="4114227"/>
                  </a:lnTo>
                  <a:cubicBezTo>
                    <a:pt x="74041" y="4114227"/>
                    <a:pt x="0" y="4007562"/>
                    <a:pt x="0" y="3875961"/>
                  </a:cubicBezTo>
                  <a:lnTo>
                    <a:pt x="0" y="238273"/>
                  </a:lnTo>
                  <a:lnTo>
                    <a:pt x="6350" y="238273"/>
                  </a:lnTo>
                  <a:lnTo>
                    <a:pt x="0" y="238273"/>
                  </a:lnTo>
                  <a:moveTo>
                    <a:pt x="12700" y="238273"/>
                  </a:moveTo>
                  <a:lnTo>
                    <a:pt x="12700" y="3875961"/>
                  </a:lnTo>
                  <a:lnTo>
                    <a:pt x="6350" y="3875961"/>
                  </a:lnTo>
                  <a:lnTo>
                    <a:pt x="12700" y="3875961"/>
                  </a:lnTo>
                  <a:cubicBezTo>
                    <a:pt x="12700" y="3997481"/>
                    <a:pt x="81153" y="4095905"/>
                    <a:pt x="165481" y="4095905"/>
                  </a:cubicBezTo>
                  <a:lnTo>
                    <a:pt x="5955284" y="4095905"/>
                  </a:lnTo>
                  <a:cubicBezTo>
                    <a:pt x="6039739" y="4095905"/>
                    <a:pt x="6108065" y="3997297"/>
                    <a:pt x="6108065" y="3875961"/>
                  </a:cubicBezTo>
                  <a:lnTo>
                    <a:pt x="6108065" y="238273"/>
                  </a:lnTo>
                  <a:cubicBezTo>
                    <a:pt x="6108065" y="116754"/>
                    <a:pt x="6039612" y="18329"/>
                    <a:pt x="5955284" y="18329"/>
                  </a:cubicBezTo>
                  <a:lnTo>
                    <a:pt x="165481" y="18329"/>
                  </a:lnTo>
                  <a:lnTo>
                    <a:pt x="165481" y="9164"/>
                  </a:lnTo>
                  <a:lnTo>
                    <a:pt x="165481" y="18329"/>
                  </a:lnTo>
                  <a:cubicBezTo>
                    <a:pt x="81153" y="18329"/>
                    <a:pt x="12700" y="116937"/>
                    <a:pt x="12700" y="238273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3007876" y="2033279"/>
            <a:ext cx="3721299" cy="635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3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007876" y="2897083"/>
            <a:ext cx="399499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圖像的主要對象或人物。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845475" y="5078308"/>
            <a:ext cx="4590604" cy="3018984"/>
            <a:chOff x="0" y="0"/>
            <a:chExt cx="6120805" cy="402531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" y="11381"/>
              <a:ext cx="6108192" cy="4002465"/>
            </a:xfrm>
            <a:custGeom>
              <a:avLst/>
              <a:gdLst/>
              <a:ahLst/>
              <a:cxnLst/>
              <a:rect r="r" b="b" t="t" l="l"/>
              <a:pathLst>
                <a:path h="4002465" w="6108192">
                  <a:moveTo>
                    <a:pt x="0" y="284525"/>
                  </a:moveTo>
                  <a:cubicBezTo>
                    <a:pt x="0" y="127467"/>
                    <a:pt x="71374" y="0"/>
                    <a:pt x="159385" y="0"/>
                  </a:cubicBezTo>
                  <a:lnTo>
                    <a:pt x="5948807" y="0"/>
                  </a:lnTo>
                  <a:cubicBezTo>
                    <a:pt x="6036818" y="0"/>
                    <a:pt x="6108192" y="127467"/>
                    <a:pt x="6108192" y="284525"/>
                  </a:cubicBezTo>
                  <a:lnTo>
                    <a:pt x="6108192" y="3717941"/>
                  </a:lnTo>
                  <a:cubicBezTo>
                    <a:pt x="6108192" y="3874998"/>
                    <a:pt x="6036818" y="4002465"/>
                    <a:pt x="5948807" y="4002465"/>
                  </a:cubicBezTo>
                  <a:lnTo>
                    <a:pt x="159385" y="4002465"/>
                  </a:lnTo>
                  <a:cubicBezTo>
                    <a:pt x="71374" y="4002465"/>
                    <a:pt x="0" y="3874998"/>
                    <a:pt x="0" y="3717941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120892" cy="4025227"/>
            </a:xfrm>
            <a:custGeom>
              <a:avLst/>
              <a:gdLst/>
              <a:ahLst/>
              <a:cxnLst/>
              <a:rect r="r" b="b" t="t" l="l"/>
              <a:pathLst>
                <a:path h="4025227" w="6120892">
                  <a:moveTo>
                    <a:pt x="0" y="295906"/>
                  </a:moveTo>
                  <a:cubicBezTo>
                    <a:pt x="0" y="132475"/>
                    <a:pt x="74168" y="0"/>
                    <a:pt x="165735" y="0"/>
                  </a:cubicBezTo>
                  <a:lnTo>
                    <a:pt x="5955157" y="0"/>
                  </a:lnTo>
                  <a:lnTo>
                    <a:pt x="5955157" y="11381"/>
                  </a:lnTo>
                  <a:lnTo>
                    <a:pt x="5955157" y="0"/>
                  </a:lnTo>
                  <a:cubicBezTo>
                    <a:pt x="6046597" y="0"/>
                    <a:pt x="6120892" y="132475"/>
                    <a:pt x="6120892" y="295906"/>
                  </a:cubicBezTo>
                  <a:lnTo>
                    <a:pt x="6114542" y="295906"/>
                  </a:lnTo>
                  <a:lnTo>
                    <a:pt x="6120892" y="295906"/>
                  </a:lnTo>
                  <a:lnTo>
                    <a:pt x="6120892" y="3729322"/>
                  </a:lnTo>
                  <a:lnTo>
                    <a:pt x="6114542" y="3729322"/>
                  </a:lnTo>
                  <a:lnTo>
                    <a:pt x="6120892" y="3729322"/>
                  </a:lnTo>
                  <a:cubicBezTo>
                    <a:pt x="6120892" y="3892753"/>
                    <a:pt x="6046724" y="4025227"/>
                    <a:pt x="5955157" y="4025227"/>
                  </a:cubicBezTo>
                  <a:lnTo>
                    <a:pt x="5955157" y="4013846"/>
                  </a:lnTo>
                  <a:lnTo>
                    <a:pt x="5955157" y="4025227"/>
                  </a:lnTo>
                  <a:lnTo>
                    <a:pt x="165735" y="4025227"/>
                  </a:lnTo>
                  <a:lnTo>
                    <a:pt x="165735" y="4013846"/>
                  </a:lnTo>
                  <a:lnTo>
                    <a:pt x="165735" y="4025227"/>
                  </a:lnTo>
                  <a:cubicBezTo>
                    <a:pt x="74295" y="4025227"/>
                    <a:pt x="0" y="3892753"/>
                    <a:pt x="0" y="3729322"/>
                  </a:cubicBezTo>
                  <a:lnTo>
                    <a:pt x="0" y="295906"/>
                  </a:lnTo>
                  <a:lnTo>
                    <a:pt x="6350" y="295906"/>
                  </a:lnTo>
                  <a:lnTo>
                    <a:pt x="0" y="295906"/>
                  </a:lnTo>
                  <a:moveTo>
                    <a:pt x="12700" y="295906"/>
                  </a:moveTo>
                  <a:lnTo>
                    <a:pt x="12700" y="3729322"/>
                  </a:lnTo>
                  <a:lnTo>
                    <a:pt x="6350" y="3729322"/>
                  </a:lnTo>
                  <a:lnTo>
                    <a:pt x="12700" y="3729322"/>
                  </a:lnTo>
                  <a:cubicBezTo>
                    <a:pt x="12700" y="3880234"/>
                    <a:pt x="81153" y="4002465"/>
                    <a:pt x="165735" y="4002465"/>
                  </a:cubicBezTo>
                  <a:lnTo>
                    <a:pt x="5955157" y="4002465"/>
                  </a:lnTo>
                  <a:cubicBezTo>
                    <a:pt x="6039739" y="4002465"/>
                    <a:pt x="6108192" y="3880006"/>
                    <a:pt x="6108192" y="3729322"/>
                  </a:cubicBezTo>
                  <a:lnTo>
                    <a:pt x="6108192" y="295906"/>
                  </a:lnTo>
                  <a:cubicBezTo>
                    <a:pt x="6108192" y="144994"/>
                    <a:pt x="6039739" y="22762"/>
                    <a:pt x="5955157" y="22762"/>
                  </a:cubicBezTo>
                  <a:lnTo>
                    <a:pt x="165735" y="22762"/>
                  </a:lnTo>
                  <a:lnTo>
                    <a:pt x="165735" y="11381"/>
                  </a:lnTo>
                  <a:lnTo>
                    <a:pt x="165735" y="22762"/>
                  </a:lnTo>
                  <a:cubicBezTo>
                    <a:pt x="81153" y="22762"/>
                    <a:pt x="12700" y="145221"/>
                    <a:pt x="12700" y="295906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8143354" y="5330965"/>
            <a:ext cx="3721299" cy="635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3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143354" y="6062588"/>
            <a:ext cx="3994994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主題所在的場景或背景。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2710071" y="5078308"/>
            <a:ext cx="4590604" cy="3018984"/>
            <a:chOff x="0" y="0"/>
            <a:chExt cx="6120805" cy="402531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11381"/>
              <a:ext cx="6108192" cy="4002465"/>
            </a:xfrm>
            <a:custGeom>
              <a:avLst/>
              <a:gdLst/>
              <a:ahLst/>
              <a:cxnLst/>
              <a:rect r="r" b="b" t="t" l="l"/>
              <a:pathLst>
                <a:path h="4002465" w="6108192">
                  <a:moveTo>
                    <a:pt x="0" y="284525"/>
                  </a:moveTo>
                  <a:cubicBezTo>
                    <a:pt x="0" y="127467"/>
                    <a:pt x="71374" y="0"/>
                    <a:pt x="159385" y="0"/>
                  </a:cubicBezTo>
                  <a:lnTo>
                    <a:pt x="5948807" y="0"/>
                  </a:lnTo>
                  <a:cubicBezTo>
                    <a:pt x="6036818" y="0"/>
                    <a:pt x="6108192" y="127467"/>
                    <a:pt x="6108192" y="284525"/>
                  </a:cubicBezTo>
                  <a:lnTo>
                    <a:pt x="6108192" y="3717941"/>
                  </a:lnTo>
                  <a:cubicBezTo>
                    <a:pt x="6108192" y="3874998"/>
                    <a:pt x="6036818" y="4002465"/>
                    <a:pt x="5948807" y="4002465"/>
                  </a:cubicBezTo>
                  <a:lnTo>
                    <a:pt x="159385" y="4002465"/>
                  </a:lnTo>
                  <a:cubicBezTo>
                    <a:pt x="71374" y="4002465"/>
                    <a:pt x="0" y="3874998"/>
                    <a:pt x="0" y="3717941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120892" cy="4025227"/>
            </a:xfrm>
            <a:custGeom>
              <a:avLst/>
              <a:gdLst/>
              <a:ahLst/>
              <a:cxnLst/>
              <a:rect r="r" b="b" t="t" l="l"/>
              <a:pathLst>
                <a:path h="4025227" w="6120892">
                  <a:moveTo>
                    <a:pt x="0" y="295906"/>
                  </a:moveTo>
                  <a:cubicBezTo>
                    <a:pt x="0" y="132475"/>
                    <a:pt x="74168" y="0"/>
                    <a:pt x="165735" y="0"/>
                  </a:cubicBezTo>
                  <a:lnTo>
                    <a:pt x="5955157" y="0"/>
                  </a:lnTo>
                  <a:lnTo>
                    <a:pt x="5955157" y="11381"/>
                  </a:lnTo>
                  <a:lnTo>
                    <a:pt x="5955157" y="0"/>
                  </a:lnTo>
                  <a:cubicBezTo>
                    <a:pt x="6046597" y="0"/>
                    <a:pt x="6120892" y="132475"/>
                    <a:pt x="6120892" y="295906"/>
                  </a:cubicBezTo>
                  <a:lnTo>
                    <a:pt x="6114542" y="295906"/>
                  </a:lnTo>
                  <a:lnTo>
                    <a:pt x="6120892" y="295906"/>
                  </a:lnTo>
                  <a:lnTo>
                    <a:pt x="6120892" y="3729322"/>
                  </a:lnTo>
                  <a:lnTo>
                    <a:pt x="6114542" y="3729322"/>
                  </a:lnTo>
                  <a:lnTo>
                    <a:pt x="6120892" y="3729322"/>
                  </a:lnTo>
                  <a:cubicBezTo>
                    <a:pt x="6120892" y="3892753"/>
                    <a:pt x="6046724" y="4025227"/>
                    <a:pt x="5955157" y="4025227"/>
                  </a:cubicBezTo>
                  <a:lnTo>
                    <a:pt x="5955157" y="4013846"/>
                  </a:lnTo>
                  <a:lnTo>
                    <a:pt x="5955157" y="4025227"/>
                  </a:lnTo>
                  <a:lnTo>
                    <a:pt x="165735" y="4025227"/>
                  </a:lnTo>
                  <a:lnTo>
                    <a:pt x="165735" y="4013846"/>
                  </a:lnTo>
                  <a:lnTo>
                    <a:pt x="165735" y="4025227"/>
                  </a:lnTo>
                  <a:cubicBezTo>
                    <a:pt x="74295" y="4025227"/>
                    <a:pt x="0" y="3892753"/>
                    <a:pt x="0" y="3729322"/>
                  </a:cubicBezTo>
                  <a:lnTo>
                    <a:pt x="0" y="295906"/>
                  </a:lnTo>
                  <a:lnTo>
                    <a:pt x="6350" y="295906"/>
                  </a:lnTo>
                  <a:lnTo>
                    <a:pt x="0" y="295906"/>
                  </a:lnTo>
                  <a:moveTo>
                    <a:pt x="12700" y="295906"/>
                  </a:moveTo>
                  <a:lnTo>
                    <a:pt x="12700" y="3729322"/>
                  </a:lnTo>
                  <a:lnTo>
                    <a:pt x="6350" y="3729322"/>
                  </a:lnTo>
                  <a:lnTo>
                    <a:pt x="12700" y="3729322"/>
                  </a:lnTo>
                  <a:cubicBezTo>
                    <a:pt x="12700" y="3880234"/>
                    <a:pt x="81153" y="4002465"/>
                    <a:pt x="165735" y="4002465"/>
                  </a:cubicBezTo>
                  <a:lnTo>
                    <a:pt x="5955157" y="4002465"/>
                  </a:lnTo>
                  <a:cubicBezTo>
                    <a:pt x="6039739" y="4002465"/>
                    <a:pt x="6108192" y="3880006"/>
                    <a:pt x="6108192" y="3729322"/>
                  </a:cubicBezTo>
                  <a:lnTo>
                    <a:pt x="6108192" y="295906"/>
                  </a:lnTo>
                  <a:cubicBezTo>
                    <a:pt x="6108192" y="144994"/>
                    <a:pt x="6039739" y="22762"/>
                    <a:pt x="5955157" y="22762"/>
                  </a:cubicBezTo>
                  <a:lnTo>
                    <a:pt x="165735" y="22762"/>
                  </a:lnTo>
                  <a:lnTo>
                    <a:pt x="165735" y="11381"/>
                  </a:lnTo>
                  <a:lnTo>
                    <a:pt x="165735" y="22762"/>
                  </a:lnTo>
                  <a:cubicBezTo>
                    <a:pt x="81153" y="22762"/>
                    <a:pt x="12700" y="145221"/>
                    <a:pt x="12700" y="295906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3007951" y="5330965"/>
            <a:ext cx="3721299" cy="635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3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007951" y="6062588"/>
            <a:ext cx="3994994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主體在畫面中的位置、姿態及與環境的互動。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7845624" y="8372646"/>
            <a:ext cx="9455051" cy="1684436"/>
            <a:chOff x="0" y="0"/>
            <a:chExt cx="12606735" cy="224591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6350" y="6350"/>
              <a:ext cx="12594082" cy="2233168"/>
            </a:xfrm>
            <a:custGeom>
              <a:avLst/>
              <a:gdLst/>
              <a:ahLst/>
              <a:cxnLst/>
              <a:rect r="r" b="b" t="t" l="l"/>
              <a:pathLst>
                <a:path h="2233168" w="12594082">
                  <a:moveTo>
                    <a:pt x="0" y="158750"/>
                  </a:moveTo>
                  <a:cubicBezTo>
                    <a:pt x="0" y="71120"/>
                    <a:pt x="71374" y="0"/>
                    <a:pt x="159512" y="0"/>
                  </a:cubicBezTo>
                  <a:lnTo>
                    <a:pt x="12434570" y="0"/>
                  </a:lnTo>
                  <a:cubicBezTo>
                    <a:pt x="12522708" y="0"/>
                    <a:pt x="12594082" y="71120"/>
                    <a:pt x="12594082" y="158750"/>
                  </a:cubicBezTo>
                  <a:lnTo>
                    <a:pt x="12594082" y="2074418"/>
                  </a:lnTo>
                  <a:cubicBezTo>
                    <a:pt x="12594082" y="2162048"/>
                    <a:pt x="12522708" y="2233168"/>
                    <a:pt x="12434570" y="2233168"/>
                  </a:cubicBezTo>
                  <a:lnTo>
                    <a:pt x="159512" y="2233168"/>
                  </a:lnTo>
                  <a:cubicBezTo>
                    <a:pt x="71374" y="2233168"/>
                    <a:pt x="0" y="2162048"/>
                    <a:pt x="0" y="2074418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2606782" cy="2245868"/>
            </a:xfrm>
            <a:custGeom>
              <a:avLst/>
              <a:gdLst/>
              <a:ahLst/>
              <a:cxnLst/>
              <a:rect r="r" b="b" t="t" l="l"/>
              <a:pathLst>
                <a:path h="2245868" w="12606782">
                  <a:moveTo>
                    <a:pt x="0" y="165100"/>
                  </a:moveTo>
                  <a:cubicBezTo>
                    <a:pt x="0" y="73914"/>
                    <a:pt x="74295" y="0"/>
                    <a:pt x="165862" y="0"/>
                  </a:cubicBezTo>
                  <a:lnTo>
                    <a:pt x="12440920" y="0"/>
                  </a:lnTo>
                  <a:lnTo>
                    <a:pt x="12440920" y="6350"/>
                  </a:lnTo>
                  <a:lnTo>
                    <a:pt x="12440920" y="0"/>
                  </a:lnTo>
                  <a:cubicBezTo>
                    <a:pt x="12532487" y="0"/>
                    <a:pt x="12606782" y="73914"/>
                    <a:pt x="12606782" y="165100"/>
                  </a:cubicBezTo>
                  <a:lnTo>
                    <a:pt x="12600432" y="165100"/>
                  </a:lnTo>
                  <a:lnTo>
                    <a:pt x="12606782" y="165100"/>
                  </a:lnTo>
                  <a:lnTo>
                    <a:pt x="12606782" y="2080768"/>
                  </a:lnTo>
                  <a:lnTo>
                    <a:pt x="12600432" y="2080768"/>
                  </a:lnTo>
                  <a:lnTo>
                    <a:pt x="12606782" y="2080768"/>
                  </a:lnTo>
                  <a:cubicBezTo>
                    <a:pt x="12606782" y="2171954"/>
                    <a:pt x="12532487" y="2245868"/>
                    <a:pt x="12440920" y="2245868"/>
                  </a:cubicBezTo>
                  <a:lnTo>
                    <a:pt x="12440920" y="2239518"/>
                  </a:lnTo>
                  <a:lnTo>
                    <a:pt x="12440920" y="2245868"/>
                  </a:lnTo>
                  <a:lnTo>
                    <a:pt x="165862" y="2245868"/>
                  </a:lnTo>
                  <a:lnTo>
                    <a:pt x="165862" y="2239518"/>
                  </a:lnTo>
                  <a:lnTo>
                    <a:pt x="165862" y="2245868"/>
                  </a:lnTo>
                  <a:cubicBezTo>
                    <a:pt x="74295" y="2245868"/>
                    <a:pt x="0" y="2171954"/>
                    <a:pt x="0" y="2080768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080768"/>
                  </a:lnTo>
                  <a:lnTo>
                    <a:pt x="6350" y="2080768"/>
                  </a:lnTo>
                  <a:lnTo>
                    <a:pt x="12700" y="2080768"/>
                  </a:lnTo>
                  <a:cubicBezTo>
                    <a:pt x="12700" y="2164969"/>
                    <a:pt x="81280" y="2233168"/>
                    <a:pt x="165862" y="2233168"/>
                  </a:cubicBezTo>
                  <a:lnTo>
                    <a:pt x="12440920" y="2233168"/>
                  </a:lnTo>
                  <a:cubicBezTo>
                    <a:pt x="12525501" y="2233168"/>
                    <a:pt x="12594082" y="2164842"/>
                    <a:pt x="12594082" y="2080768"/>
                  </a:cubicBezTo>
                  <a:lnTo>
                    <a:pt x="12594082" y="165100"/>
                  </a:lnTo>
                  <a:cubicBezTo>
                    <a:pt x="12594082" y="80899"/>
                    <a:pt x="12525501" y="12700"/>
                    <a:pt x="12440920" y="12700"/>
                  </a:cubicBezTo>
                  <a:lnTo>
                    <a:pt x="165862" y="12700"/>
                  </a:lnTo>
                  <a:lnTo>
                    <a:pt x="165862" y="6350"/>
                  </a:lnTo>
                  <a:lnTo>
                    <a:pt x="165862" y="12700"/>
                  </a:lnTo>
                  <a:cubicBezTo>
                    <a:pt x="81280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8143280" y="8497341"/>
            <a:ext cx="3721299" cy="635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3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43280" y="8990295"/>
            <a:ext cx="8859441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光影處理、色調、氛圍等藝術風格。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62243" y="2027703"/>
            <a:ext cx="9450289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提示詞示例解析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934378" y="4099551"/>
            <a:ext cx="9455051" cy="4093071"/>
            <a:chOff x="0" y="0"/>
            <a:chExt cx="12606735" cy="54574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06782" cy="5457444"/>
            </a:xfrm>
            <a:custGeom>
              <a:avLst/>
              <a:gdLst/>
              <a:ahLst/>
              <a:cxnLst/>
              <a:rect r="r" b="b" t="t" l="l"/>
              <a:pathLst>
                <a:path h="5457444" w="12606782">
                  <a:moveTo>
                    <a:pt x="0" y="165100"/>
                  </a:moveTo>
                  <a:cubicBezTo>
                    <a:pt x="0" y="73914"/>
                    <a:pt x="74041" y="0"/>
                    <a:pt x="165354" y="0"/>
                  </a:cubicBezTo>
                  <a:lnTo>
                    <a:pt x="12441428" y="0"/>
                  </a:lnTo>
                  <a:lnTo>
                    <a:pt x="12441428" y="6350"/>
                  </a:lnTo>
                  <a:lnTo>
                    <a:pt x="12441428" y="0"/>
                  </a:lnTo>
                  <a:cubicBezTo>
                    <a:pt x="12532741" y="0"/>
                    <a:pt x="12606782" y="73914"/>
                    <a:pt x="12606782" y="165100"/>
                  </a:cubicBezTo>
                  <a:lnTo>
                    <a:pt x="12600432" y="165100"/>
                  </a:lnTo>
                  <a:lnTo>
                    <a:pt x="12606782" y="165100"/>
                  </a:lnTo>
                  <a:lnTo>
                    <a:pt x="12606782" y="5292344"/>
                  </a:lnTo>
                  <a:lnTo>
                    <a:pt x="12600432" y="5292344"/>
                  </a:lnTo>
                  <a:lnTo>
                    <a:pt x="12606782" y="5292344"/>
                  </a:lnTo>
                  <a:cubicBezTo>
                    <a:pt x="12606782" y="5383530"/>
                    <a:pt x="12532741" y="5457444"/>
                    <a:pt x="12441428" y="5457444"/>
                  </a:cubicBezTo>
                  <a:lnTo>
                    <a:pt x="12441428" y="5451094"/>
                  </a:lnTo>
                  <a:lnTo>
                    <a:pt x="12441428" y="5457444"/>
                  </a:lnTo>
                  <a:lnTo>
                    <a:pt x="165354" y="5457444"/>
                  </a:lnTo>
                  <a:lnTo>
                    <a:pt x="165354" y="5451094"/>
                  </a:lnTo>
                  <a:lnTo>
                    <a:pt x="165354" y="5457444"/>
                  </a:lnTo>
                  <a:cubicBezTo>
                    <a:pt x="74041" y="5457444"/>
                    <a:pt x="0" y="5383530"/>
                    <a:pt x="0" y="5292344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292344"/>
                  </a:lnTo>
                  <a:lnTo>
                    <a:pt x="6350" y="5292344"/>
                  </a:lnTo>
                  <a:lnTo>
                    <a:pt x="12700" y="5292344"/>
                  </a:lnTo>
                  <a:cubicBezTo>
                    <a:pt x="12700" y="5376545"/>
                    <a:pt x="81026" y="5444744"/>
                    <a:pt x="165354" y="5444744"/>
                  </a:cubicBezTo>
                  <a:lnTo>
                    <a:pt x="12441428" y="5444744"/>
                  </a:lnTo>
                  <a:cubicBezTo>
                    <a:pt x="12525756" y="5444744"/>
                    <a:pt x="12594082" y="5376545"/>
                    <a:pt x="12594082" y="5292344"/>
                  </a:cubicBezTo>
                  <a:lnTo>
                    <a:pt x="12594082" y="165100"/>
                  </a:lnTo>
                  <a:cubicBezTo>
                    <a:pt x="12594082" y="80899"/>
                    <a:pt x="12525756" y="12700"/>
                    <a:pt x="12441428" y="12700"/>
                  </a:cubicBezTo>
                  <a:lnTo>
                    <a:pt x="165354" y="12700"/>
                  </a:lnTo>
                  <a:lnTo>
                    <a:pt x="165354" y="6350"/>
                  </a:lnTo>
                  <a:lnTo>
                    <a:pt x="165354" y="12700"/>
                  </a:lnTo>
                  <a:cubicBezTo>
                    <a:pt x="81026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000000">
                <a:alpha val="392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948665" y="4113838"/>
            <a:ext cx="9426476" cy="812899"/>
            <a:chOff x="0" y="0"/>
            <a:chExt cx="12568635" cy="108386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568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12568682">
                  <a:moveTo>
                    <a:pt x="0" y="0"/>
                  </a:moveTo>
                  <a:lnTo>
                    <a:pt x="12568682" y="0"/>
                  </a:lnTo>
                  <a:lnTo>
                    <a:pt x="12568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232183" y="4122024"/>
            <a:ext cx="414144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53812" y="4122024"/>
            <a:ext cx="785872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寫實風格的照片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948665" y="4926738"/>
            <a:ext cx="9426476" cy="812899"/>
            <a:chOff x="0" y="0"/>
            <a:chExt cx="12568635" cy="108386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568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12568682">
                  <a:moveTo>
                    <a:pt x="0" y="0"/>
                  </a:moveTo>
                  <a:lnTo>
                    <a:pt x="12568682" y="0"/>
                  </a:lnTo>
                  <a:lnTo>
                    <a:pt x="12568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232183" y="4934923"/>
            <a:ext cx="414144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53812" y="4934923"/>
            <a:ext cx="785872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穿古典服裝的少女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948665" y="5739637"/>
            <a:ext cx="9426476" cy="812899"/>
            <a:chOff x="0" y="0"/>
            <a:chExt cx="12568635" cy="108386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568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12568682">
                  <a:moveTo>
                    <a:pt x="0" y="0"/>
                  </a:moveTo>
                  <a:lnTo>
                    <a:pt x="12568682" y="0"/>
                  </a:lnTo>
                  <a:lnTo>
                    <a:pt x="12568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8232183" y="5747822"/>
            <a:ext cx="414144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653812" y="5747821"/>
            <a:ext cx="785872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飄著花瓣的古老花園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948665" y="6552536"/>
            <a:ext cx="9426476" cy="812899"/>
            <a:chOff x="0" y="0"/>
            <a:chExt cx="12568635" cy="108386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2568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12568682">
                  <a:moveTo>
                    <a:pt x="0" y="0"/>
                  </a:moveTo>
                  <a:lnTo>
                    <a:pt x="12568682" y="0"/>
                  </a:lnTo>
                  <a:lnTo>
                    <a:pt x="12568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8232183" y="6560722"/>
            <a:ext cx="414144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53812" y="6560721"/>
            <a:ext cx="785872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少女站在畫面中央，微微側頭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7948665" y="7365436"/>
            <a:ext cx="9426476" cy="812899"/>
            <a:chOff x="0" y="0"/>
            <a:chExt cx="12568635" cy="108386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568682" cy="1083818"/>
            </a:xfrm>
            <a:custGeom>
              <a:avLst/>
              <a:gdLst/>
              <a:ahLst/>
              <a:cxnLst/>
              <a:rect r="r" b="b" t="t" l="l"/>
              <a:pathLst>
                <a:path h="1083818" w="12568682">
                  <a:moveTo>
                    <a:pt x="0" y="0"/>
                  </a:moveTo>
                  <a:lnTo>
                    <a:pt x="12568682" y="0"/>
                  </a:lnTo>
                  <a:lnTo>
                    <a:pt x="12568682" y="1083818"/>
                  </a:lnTo>
                  <a:lnTo>
                    <a:pt x="0" y="108381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8232183" y="7373621"/>
            <a:ext cx="414144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653812" y="7373620"/>
            <a:ext cx="7858720" cy="77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4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柔和光影，朦朧背景，綠灰色調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028700" y="204483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" t="0" r="-84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028700" y="431297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" t="0" r="-84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028700" y="6581116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01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08676" y="2750556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觀察圖畫</a:t>
            </a:r>
          </a:p>
        </p:txBody>
      </p:sp>
      <p:sp>
        <p:nvSpPr>
          <p:cNvPr name="TextBox 10" id="10"/>
          <p:cNvSpPr txBox="true"/>
          <p:nvPr/>
        </p:nvSpPr>
        <p:spPr>
          <a:xfrm rot="-60000">
            <a:off x="2908974" y="5018694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拆解結構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08676" y="7286837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模仿畫作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001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049" y="463550"/>
            <a:ext cx="7068011" cy="829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寫實風格的風景畫，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97B2"/>
                </a:solidFill>
                <a:latin typeface="圓體"/>
                <a:ea typeface="圓體"/>
                <a:cs typeface="圓體"/>
                <a:sym typeface="圓體"/>
              </a:rPr>
              <a:t>描繪一座被白雪覆蓋的孤獨小木屋，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BF63"/>
                </a:solidFill>
                <a:latin typeface="圓體"/>
                <a:ea typeface="圓體"/>
                <a:cs typeface="圓體"/>
                <a:sym typeface="圓體"/>
              </a:rPr>
              <a:t>座落在寬廣的雪原上，遠處是連綿的雪山和松樹。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8C52FF"/>
                </a:solidFill>
                <a:latin typeface="圓體"/>
                <a:ea typeface="圓體"/>
                <a:cs typeface="圓體"/>
                <a:sym typeface="圓體"/>
              </a:rPr>
              <a:t>小木屋位於畫面中央，煙囪冒著淡淡的煙。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66C4"/>
                </a:solidFill>
                <a:latin typeface="圓體"/>
                <a:ea typeface="圓體"/>
                <a:cs typeface="圓體"/>
                <a:sym typeface="圓體"/>
              </a:rPr>
              <a:t>冷色調，柔和的光線，營造寧靜和寒冷的氛圍。</a:t>
            </a:r>
          </a:p>
        </p:txBody>
      </p:sp>
      <p:sp>
        <p:nvSpPr>
          <p:cNvPr name="AutoShape 7" id="7"/>
          <p:cNvSpPr/>
          <p:nvPr/>
        </p:nvSpPr>
        <p:spPr>
          <a:xfrm>
            <a:off x="5897880" y="1028700"/>
            <a:ext cx="6492240" cy="0"/>
          </a:xfrm>
          <a:prstGeom prst="line">
            <a:avLst/>
          </a:prstGeom>
          <a:ln cap="flat" w="285750">
            <a:solidFill>
              <a:srgbClr val="FF313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8" id="8"/>
          <p:cNvSpPr/>
          <p:nvPr/>
        </p:nvSpPr>
        <p:spPr>
          <a:xfrm>
            <a:off x="3181447" y="2854456"/>
            <a:ext cx="9208673" cy="0"/>
          </a:xfrm>
          <a:prstGeom prst="line">
            <a:avLst/>
          </a:prstGeom>
          <a:ln cap="flat" w="285750">
            <a:solidFill>
              <a:srgbClr val="0097B2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>
            <a:off x="6676418" y="4683256"/>
            <a:ext cx="5713702" cy="0"/>
          </a:xfrm>
          <a:prstGeom prst="line">
            <a:avLst/>
          </a:prstGeom>
          <a:ln cap="flat" w="285750">
            <a:solidFill>
              <a:srgbClr val="00BF63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0" id="10"/>
          <p:cNvSpPr/>
          <p:nvPr/>
        </p:nvSpPr>
        <p:spPr>
          <a:xfrm flipV="true">
            <a:off x="4725601" y="6508880"/>
            <a:ext cx="7664519" cy="0"/>
          </a:xfrm>
          <a:prstGeom prst="line">
            <a:avLst/>
          </a:prstGeom>
          <a:ln cap="flat" w="285750">
            <a:solidFill>
              <a:srgbClr val="8C52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" id="11"/>
          <p:cNvSpPr/>
          <p:nvPr/>
        </p:nvSpPr>
        <p:spPr>
          <a:xfrm>
            <a:off x="5897880" y="8334505"/>
            <a:ext cx="6492240" cy="0"/>
          </a:xfrm>
          <a:prstGeom prst="line">
            <a:avLst/>
          </a:prstGeom>
          <a:ln cap="flat" w="285750">
            <a:solidFill>
              <a:srgbClr val="FF66C4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2" id="12"/>
          <p:cNvSpPr txBox="true"/>
          <p:nvPr/>
        </p:nvSpPr>
        <p:spPr>
          <a:xfrm rot="0">
            <a:off x="10999379" y="477838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99379" y="2303594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99379" y="4132394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999379" y="5958018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99379" y="7783642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028700" y="204483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" t="0" r="-84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028700" y="431297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" t="0" r="-84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028700" y="6581116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01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08676" y="2750556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觀察圖畫</a:t>
            </a:r>
          </a:p>
        </p:txBody>
      </p:sp>
      <p:sp>
        <p:nvSpPr>
          <p:cNvPr name="TextBox 10" id="10"/>
          <p:cNvSpPr txBox="true"/>
          <p:nvPr/>
        </p:nvSpPr>
        <p:spPr>
          <a:xfrm rot="-60000">
            <a:off x="2908974" y="5018694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拆解結構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08676" y="7286837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模仿畫作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001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999379" y="477838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999379" y="2303594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99379" y="4132394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999379" y="6850606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99379" y="8707438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80049" y="463550"/>
            <a:ext cx="7068011" cy="921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卡通風格的插畫，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97B2"/>
                </a:solidFill>
                <a:latin typeface="圓體"/>
                <a:ea typeface="圓體"/>
                <a:cs typeface="圓體"/>
                <a:sym typeface="圓體"/>
              </a:rPr>
              <a:t>描繪一隻戴著飛行員帽的小熊，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BF63"/>
                </a:solidFill>
                <a:latin typeface="圓體"/>
                <a:ea typeface="圓體"/>
                <a:cs typeface="圓體"/>
                <a:sym typeface="圓體"/>
              </a:rPr>
              <a:t>坐在熱氣球的籃子裡，天空中漂浮著白色的雲朵。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8C52FF"/>
                </a:solidFill>
                <a:latin typeface="圓體"/>
                <a:ea typeface="圓體"/>
                <a:cs typeface="圓體"/>
                <a:sym typeface="圓體"/>
              </a:rPr>
              <a:t>小熊位於畫面中央，微笑著向前方張望，熱氣球的彩色氣囊佔據上方背景。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66C4"/>
                </a:solidFill>
                <a:latin typeface="圓體"/>
                <a:ea typeface="圓體"/>
                <a:cs typeface="圓體"/>
                <a:sym typeface="圓體"/>
              </a:rPr>
              <a:t>明亮的色彩，線條簡潔，營造歡樂和冒險的氛圍。</a:t>
            </a:r>
          </a:p>
        </p:txBody>
      </p:sp>
      <p:sp>
        <p:nvSpPr>
          <p:cNvPr name="AutoShape 12" id="12"/>
          <p:cNvSpPr/>
          <p:nvPr/>
        </p:nvSpPr>
        <p:spPr>
          <a:xfrm>
            <a:off x="5897880" y="1028700"/>
            <a:ext cx="6492240" cy="0"/>
          </a:xfrm>
          <a:prstGeom prst="line">
            <a:avLst/>
          </a:prstGeom>
          <a:ln cap="flat" w="285750">
            <a:solidFill>
              <a:srgbClr val="FF313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" id="13"/>
          <p:cNvSpPr/>
          <p:nvPr/>
        </p:nvSpPr>
        <p:spPr>
          <a:xfrm>
            <a:off x="1954253" y="2854456"/>
            <a:ext cx="10435867" cy="0"/>
          </a:xfrm>
          <a:prstGeom prst="line">
            <a:avLst/>
          </a:prstGeom>
          <a:ln cap="flat" w="285750">
            <a:solidFill>
              <a:srgbClr val="0097B2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4" id="14"/>
          <p:cNvSpPr/>
          <p:nvPr/>
        </p:nvSpPr>
        <p:spPr>
          <a:xfrm>
            <a:off x="6676418" y="4683256"/>
            <a:ext cx="5713702" cy="0"/>
          </a:xfrm>
          <a:prstGeom prst="line">
            <a:avLst/>
          </a:prstGeom>
          <a:ln cap="flat" w="285750">
            <a:solidFill>
              <a:srgbClr val="00BF63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5" id="15"/>
          <p:cNvSpPr/>
          <p:nvPr/>
        </p:nvSpPr>
        <p:spPr>
          <a:xfrm flipV="true">
            <a:off x="6676418" y="7401469"/>
            <a:ext cx="5713702" cy="0"/>
          </a:xfrm>
          <a:prstGeom prst="line">
            <a:avLst/>
          </a:prstGeom>
          <a:ln cap="flat" w="285750">
            <a:solidFill>
              <a:srgbClr val="8C52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6" id="16"/>
          <p:cNvSpPr/>
          <p:nvPr/>
        </p:nvSpPr>
        <p:spPr>
          <a:xfrm>
            <a:off x="6676418" y="9258300"/>
            <a:ext cx="5713702" cy="0"/>
          </a:xfrm>
          <a:prstGeom prst="line">
            <a:avLst/>
          </a:prstGeom>
          <a:ln cap="flat" w="285750">
            <a:solidFill>
              <a:srgbClr val="FF66C4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028700" y="204483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" t="0" r="-84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028700" y="431297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" t="0" r="-84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028700" y="6581116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01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08676" y="2750556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觀察圖畫</a:t>
            </a:r>
          </a:p>
        </p:txBody>
      </p:sp>
      <p:sp>
        <p:nvSpPr>
          <p:cNvPr name="TextBox 10" id="10"/>
          <p:cNvSpPr txBox="true"/>
          <p:nvPr/>
        </p:nvSpPr>
        <p:spPr>
          <a:xfrm rot="-60000">
            <a:off x="2908974" y="5018694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拆解結構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08676" y="7286837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模仿畫作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259196" y="1987345"/>
            <a:ext cx="9409063" cy="1429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22"/>
              </a:lnSpc>
            </a:pPr>
            <a:r>
              <a:rPr lang="en-US" sz="9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什麼是</a:t>
            </a:r>
            <a:r>
              <a:rPr lang="en-US" sz="9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AI繪圖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8056499" y="4333685"/>
            <a:ext cx="647402" cy="647402"/>
            <a:chOff x="0" y="0"/>
            <a:chExt cx="863203" cy="8632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284653" y="4510195"/>
            <a:ext cx="191095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82657" y="4290822"/>
            <a:ext cx="7897913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AI繪圖定義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82657" y="5261820"/>
            <a:ext cx="7897913" cy="3033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利用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人工智慧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技術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生成圖像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的過程。基於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機器學習模型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和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大量圖像數據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。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001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049" y="463550"/>
            <a:ext cx="7068011" cy="921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水彩風格的城市風景畫，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97B2"/>
                </a:solidFill>
                <a:latin typeface="圓體"/>
                <a:ea typeface="圓體"/>
                <a:cs typeface="圓體"/>
                <a:sym typeface="圓體"/>
              </a:rPr>
              <a:t>描繪一條繁華的商業街，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BF63"/>
                </a:solidFill>
                <a:latin typeface="圓體"/>
                <a:ea typeface="圓體"/>
                <a:cs typeface="圓體"/>
                <a:sym typeface="圓體"/>
              </a:rPr>
              <a:t>兩旁是具有歷史風格的建築，街道上行人穿梭，車輛行駛。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8C52FF"/>
                </a:solidFill>
                <a:latin typeface="圓體"/>
                <a:ea typeface="圓體"/>
                <a:cs typeface="圓體"/>
                <a:sym typeface="圓體"/>
              </a:rPr>
              <a:t>以街道的透視延伸為主，建築物在兩側，天空中有幾隻飛鳥。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66C4"/>
                </a:solidFill>
                <a:latin typeface="圓體"/>
                <a:ea typeface="圓體"/>
                <a:cs typeface="圓體"/>
                <a:sym typeface="圓體"/>
              </a:rPr>
              <a:t>柔和的色彩，流動的筆觸，營造活力和懷舊的氛圍。</a:t>
            </a:r>
          </a:p>
        </p:txBody>
      </p:sp>
      <p:sp>
        <p:nvSpPr>
          <p:cNvPr name="AutoShape 7" id="7"/>
          <p:cNvSpPr/>
          <p:nvPr/>
        </p:nvSpPr>
        <p:spPr>
          <a:xfrm>
            <a:off x="7448060" y="760412"/>
            <a:ext cx="4942060" cy="0"/>
          </a:xfrm>
          <a:prstGeom prst="line">
            <a:avLst/>
          </a:prstGeom>
          <a:ln cap="flat" w="285750">
            <a:solidFill>
              <a:srgbClr val="FF313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8" id="8"/>
          <p:cNvSpPr/>
          <p:nvPr/>
        </p:nvSpPr>
        <p:spPr>
          <a:xfrm flipV="true">
            <a:off x="7448060" y="1962282"/>
            <a:ext cx="4942060" cy="0"/>
          </a:xfrm>
          <a:prstGeom prst="line">
            <a:avLst/>
          </a:prstGeom>
          <a:ln cap="flat" w="285750">
            <a:solidFill>
              <a:srgbClr val="0097B2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>
            <a:off x="2732158" y="4683256"/>
            <a:ext cx="9657962" cy="0"/>
          </a:xfrm>
          <a:prstGeom prst="line">
            <a:avLst/>
          </a:prstGeom>
          <a:ln cap="flat" w="285750">
            <a:solidFill>
              <a:srgbClr val="00BF63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0" id="10"/>
          <p:cNvSpPr/>
          <p:nvPr/>
        </p:nvSpPr>
        <p:spPr>
          <a:xfrm>
            <a:off x="2732158" y="7401469"/>
            <a:ext cx="9657962" cy="0"/>
          </a:xfrm>
          <a:prstGeom prst="line">
            <a:avLst/>
          </a:prstGeom>
          <a:ln cap="flat" w="285750">
            <a:solidFill>
              <a:srgbClr val="8C52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" id="11"/>
          <p:cNvSpPr/>
          <p:nvPr/>
        </p:nvSpPr>
        <p:spPr>
          <a:xfrm>
            <a:off x="7448060" y="9258300"/>
            <a:ext cx="4942060" cy="0"/>
          </a:xfrm>
          <a:prstGeom prst="line">
            <a:avLst/>
          </a:prstGeom>
          <a:ln cap="flat" w="285750">
            <a:solidFill>
              <a:srgbClr val="FF66C4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2" id="12"/>
          <p:cNvSpPr txBox="true"/>
          <p:nvPr/>
        </p:nvSpPr>
        <p:spPr>
          <a:xfrm rot="0">
            <a:off x="10999379" y="209550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99379" y="1411420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99379" y="4132394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999379" y="6850606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99379" y="8707438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028700" y="204483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" t="0" r="-84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028700" y="431297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" t="0" r="-84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028700" y="6581116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01426" y="426"/>
            <a:ext cx="10286574" cy="10286574"/>
          </a:xfrm>
          <a:custGeom>
            <a:avLst/>
            <a:gdLst/>
            <a:ahLst/>
            <a:cxnLst/>
            <a:rect r="r" b="b" t="t" l="l"/>
            <a:pathLst>
              <a:path h="10286574" w="10286574">
                <a:moveTo>
                  <a:pt x="0" y="0"/>
                </a:moveTo>
                <a:lnTo>
                  <a:pt x="10286574" y="0"/>
                </a:lnTo>
                <a:lnTo>
                  <a:pt x="10286574" y="10286574"/>
                </a:lnTo>
                <a:lnTo>
                  <a:pt x="0" y="102865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08676" y="2750556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觀察圖畫</a:t>
            </a:r>
          </a:p>
        </p:txBody>
      </p:sp>
      <p:sp>
        <p:nvSpPr>
          <p:cNvPr name="TextBox 10" id="10"/>
          <p:cNvSpPr txBox="true"/>
          <p:nvPr/>
        </p:nvSpPr>
        <p:spPr>
          <a:xfrm rot="-60000">
            <a:off x="2908974" y="5018694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拆解結構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08676" y="7286837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模仿畫作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001426" y="0"/>
            <a:ext cx="10286574" cy="10286574"/>
          </a:xfrm>
          <a:custGeom>
            <a:avLst/>
            <a:gdLst/>
            <a:ahLst/>
            <a:cxnLst/>
            <a:rect r="r" b="b" t="t" l="l"/>
            <a:pathLst>
              <a:path h="10286574" w="10286574">
                <a:moveTo>
                  <a:pt x="0" y="0"/>
                </a:moveTo>
                <a:lnTo>
                  <a:pt x="10286574" y="0"/>
                </a:lnTo>
                <a:lnTo>
                  <a:pt x="10286574" y="10286574"/>
                </a:lnTo>
                <a:lnTo>
                  <a:pt x="0" y="10286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049" y="630103"/>
            <a:ext cx="7068011" cy="829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高解析度的食物攝影，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97B2"/>
                </a:solidFill>
                <a:latin typeface="圓體"/>
                <a:ea typeface="圓體"/>
                <a:cs typeface="圓體"/>
                <a:sym typeface="圓體"/>
              </a:rPr>
              <a:t>展示一盤新鮮的水果沙拉，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BF63"/>
                </a:solidFill>
                <a:latin typeface="圓體"/>
                <a:ea typeface="圓體"/>
                <a:cs typeface="圓體"/>
                <a:sym typeface="圓體"/>
              </a:rPr>
              <a:t>擺放在戶外的木製餐桌上，周圍有綠色植物。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8C52FF"/>
                </a:solidFill>
                <a:latin typeface="圓體"/>
                <a:ea typeface="圓體"/>
                <a:cs typeface="圓體"/>
                <a:sym typeface="圓體"/>
              </a:rPr>
              <a:t>俯視角度拍攝，色彩鮮豔的水果整齊排列，旁邊放著銀色的叉子。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66C4"/>
                </a:solidFill>
                <a:latin typeface="圓體"/>
                <a:ea typeface="圓體"/>
                <a:cs typeface="圓體"/>
                <a:sym typeface="圓體"/>
              </a:rPr>
              <a:t>自然光線，色彩鮮明，營造清新和健康的感覺。</a:t>
            </a:r>
          </a:p>
        </p:txBody>
      </p:sp>
      <p:sp>
        <p:nvSpPr>
          <p:cNvPr name="AutoShape 7" id="7"/>
          <p:cNvSpPr/>
          <p:nvPr/>
        </p:nvSpPr>
        <p:spPr>
          <a:xfrm>
            <a:off x="7448060" y="926965"/>
            <a:ext cx="4942060" cy="0"/>
          </a:xfrm>
          <a:prstGeom prst="line">
            <a:avLst/>
          </a:prstGeom>
          <a:ln cap="flat" w="285750">
            <a:solidFill>
              <a:srgbClr val="FF313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8" id="8"/>
          <p:cNvSpPr/>
          <p:nvPr/>
        </p:nvSpPr>
        <p:spPr>
          <a:xfrm flipV="true">
            <a:off x="7448060" y="2128834"/>
            <a:ext cx="4942060" cy="0"/>
          </a:xfrm>
          <a:prstGeom prst="line">
            <a:avLst/>
          </a:prstGeom>
          <a:ln cap="flat" w="285750">
            <a:solidFill>
              <a:srgbClr val="0097B2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>
            <a:off x="5483899" y="3938724"/>
            <a:ext cx="6906221" cy="0"/>
          </a:xfrm>
          <a:prstGeom prst="line">
            <a:avLst/>
          </a:prstGeom>
          <a:ln cap="flat" w="285750">
            <a:solidFill>
              <a:srgbClr val="00BF63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0" id="10"/>
          <p:cNvSpPr/>
          <p:nvPr/>
        </p:nvSpPr>
        <p:spPr>
          <a:xfrm flipV="true">
            <a:off x="3914054" y="6681789"/>
            <a:ext cx="8476066" cy="0"/>
          </a:xfrm>
          <a:prstGeom prst="line">
            <a:avLst/>
          </a:prstGeom>
          <a:ln cap="flat" w="285750">
            <a:solidFill>
              <a:srgbClr val="8C52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" id="11"/>
          <p:cNvSpPr/>
          <p:nvPr/>
        </p:nvSpPr>
        <p:spPr>
          <a:xfrm>
            <a:off x="6109375" y="8497888"/>
            <a:ext cx="6280745" cy="0"/>
          </a:xfrm>
          <a:prstGeom prst="line">
            <a:avLst/>
          </a:prstGeom>
          <a:ln cap="flat" w="285750">
            <a:solidFill>
              <a:srgbClr val="FF66C4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2" id="12"/>
          <p:cNvSpPr txBox="true"/>
          <p:nvPr/>
        </p:nvSpPr>
        <p:spPr>
          <a:xfrm rot="0">
            <a:off x="10999379" y="376103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99379" y="1577972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99379" y="3387862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999379" y="6130926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99379" y="7947026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028700" y="204483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" t="0" r="-84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028700" y="4312975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" t="0" r="-84" b="0"/>
            </a:stretch>
          </a:blipFill>
        </p:spPr>
      </p:sp>
      <p:sp>
        <p:nvSpPr>
          <p:cNvPr name="Freeform 7" id="7" descr="preencoded.png"/>
          <p:cNvSpPr/>
          <p:nvPr/>
        </p:nvSpPr>
        <p:spPr>
          <a:xfrm flipH="false" flipV="false" rot="0">
            <a:off x="1028700" y="6581116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01426" y="426"/>
            <a:ext cx="10286574" cy="10286574"/>
          </a:xfrm>
          <a:custGeom>
            <a:avLst/>
            <a:gdLst/>
            <a:ahLst/>
            <a:cxnLst/>
            <a:rect r="r" b="b" t="t" l="l"/>
            <a:pathLst>
              <a:path h="10286574" w="10286574">
                <a:moveTo>
                  <a:pt x="0" y="0"/>
                </a:moveTo>
                <a:lnTo>
                  <a:pt x="10286574" y="0"/>
                </a:lnTo>
                <a:lnTo>
                  <a:pt x="10286574" y="10286574"/>
                </a:lnTo>
                <a:lnTo>
                  <a:pt x="0" y="102865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08676" y="2750556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觀察圖畫</a:t>
            </a:r>
          </a:p>
        </p:txBody>
      </p:sp>
      <p:sp>
        <p:nvSpPr>
          <p:cNvPr name="TextBox 10" id="10"/>
          <p:cNvSpPr txBox="true"/>
          <p:nvPr/>
        </p:nvSpPr>
        <p:spPr>
          <a:xfrm rot="-60000">
            <a:off x="2908974" y="5018694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拆解結構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08676" y="7286837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模仿畫作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001426" y="0"/>
            <a:ext cx="10286574" cy="10286574"/>
          </a:xfrm>
          <a:custGeom>
            <a:avLst/>
            <a:gdLst/>
            <a:ahLst/>
            <a:cxnLst/>
            <a:rect r="r" b="b" t="t" l="l"/>
            <a:pathLst>
              <a:path h="10286574" w="10286574">
                <a:moveTo>
                  <a:pt x="0" y="0"/>
                </a:moveTo>
                <a:lnTo>
                  <a:pt x="10286574" y="0"/>
                </a:lnTo>
                <a:lnTo>
                  <a:pt x="10286574" y="10286574"/>
                </a:lnTo>
                <a:lnTo>
                  <a:pt x="0" y="10286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049" y="463550"/>
            <a:ext cx="7923282" cy="921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奇幻風格的電腦繪圖，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97B2"/>
                </a:solidFill>
                <a:latin typeface="圓體"/>
                <a:ea typeface="圓體"/>
                <a:cs typeface="圓體"/>
                <a:sym typeface="圓體"/>
              </a:rPr>
              <a:t>描繪一位手持魔法杖的年輕女魔法師，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00BF63"/>
                </a:solidFill>
                <a:latin typeface="圓體"/>
                <a:ea typeface="圓體"/>
                <a:cs typeface="圓體"/>
                <a:sym typeface="圓體"/>
              </a:rPr>
              <a:t>站在星光閃爍的夜空下，周圍環繞著漂浮的魔法陣符號。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8C52FF"/>
                </a:solidFill>
                <a:latin typeface="圓體"/>
                <a:ea typeface="圓體"/>
                <a:cs typeface="圓體"/>
                <a:sym typeface="圓體"/>
              </a:rPr>
              <a:t>魔法師位於畫面中央，面向左方，魔法杖釋放出光芒，背景展現廣闊的星空。</a:t>
            </a:r>
          </a:p>
          <a:p>
            <a:pPr algn="l">
              <a:lnSpc>
                <a:spcPts val="7300"/>
              </a:lnSpc>
            </a:pPr>
            <a:r>
              <a:rPr lang="en-US" sz="5000">
                <a:solidFill>
                  <a:srgbClr val="FF66C4"/>
                </a:solidFill>
                <a:latin typeface="圓體"/>
                <a:ea typeface="圓體"/>
                <a:cs typeface="圓體"/>
                <a:sym typeface="圓體"/>
              </a:rPr>
              <a:t>深色調為主，色彩繽紛的光效，營造神秘和夢幻的氛圍。</a:t>
            </a:r>
          </a:p>
        </p:txBody>
      </p:sp>
      <p:sp>
        <p:nvSpPr>
          <p:cNvPr name="AutoShape 7" id="7"/>
          <p:cNvSpPr/>
          <p:nvPr/>
        </p:nvSpPr>
        <p:spPr>
          <a:xfrm>
            <a:off x="5897880" y="1028700"/>
            <a:ext cx="6492240" cy="0"/>
          </a:xfrm>
          <a:prstGeom prst="line">
            <a:avLst/>
          </a:prstGeom>
          <a:ln cap="flat" w="285750">
            <a:solidFill>
              <a:srgbClr val="FF313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8" id="8"/>
          <p:cNvSpPr/>
          <p:nvPr/>
        </p:nvSpPr>
        <p:spPr>
          <a:xfrm>
            <a:off x="3244409" y="2854456"/>
            <a:ext cx="9145711" cy="0"/>
          </a:xfrm>
          <a:prstGeom prst="line">
            <a:avLst/>
          </a:prstGeom>
          <a:ln cap="flat" w="285750">
            <a:solidFill>
              <a:srgbClr val="0097B2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>
            <a:off x="7602198" y="4683256"/>
            <a:ext cx="4787922" cy="0"/>
          </a:xfrm>
          <a:prstGeom prst="line">
            <a:avLst/>
          </a:prstGeom>
          <a:ln cap="flat" w="285750">
            <a:solidFill>
              <a:srgbClr val="00BF63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0" id="10"/>
          <p:cNvSpPr/>
          <p:nvPr/>
        </p:nvSpPr>
        <p:spPr>
          <a:xfrm>
            <a:off x="6712861" y="7401469"/>
            <a:ext cx="5677259" cy="0"/>
          </a:xfrm>
          <a:prstGeom prst="line">
            <a:avLst/>
          </a:prstGeom>
          <a:ln cap="flat" w="285750">
            <a:solidFill>
              <a:srgbClr val="8C52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" id="11"/>
          <p:cNvSpPr/>
          <p:nvPr/>
        </p:nvSpPr>
        <p:spPr>
          <a:xfrm>
            <a:off x="8538064" y="9258300"/>
            <a:ext cx="3852056" cy="0"/>
          </a:xfrm>
          <a:prstGeom prst="line">
            <a:avLst/>
          </a:prstGeom>
          <a:ln cap="flat" w="285750">
            <a:solidFill>
              <a:srgbClr val="FF66C4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2" id="12"/>
          <p:cNvSpPr txBox="true"/>
          <p:nvPr/>
        </p:nvSpPr>
        <p:spPr>
          <a:xfrm rot="0">
            <a:off x="10999379" y="477838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99379" y="2303594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99379" y="4132394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999379" y="6850606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99379" y="8707438"/>
            <a:ext cx="6259921" cy="131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9"/>
              </a:lnSpc>
            </a:pPr>
            <a:r>
              <a:rPr lang="en-US" sz="9999">
                <a:solidFill>
                  <a:srgbClr val="FFEEDC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72465" y="584519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學生練習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7390398" y="2453877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2"/>
                </a:lnTo>
                <a:lnTo>
                  <a:pt x="0" y="22681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" t="0" r="-84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233188" y="2708820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撰寫提示詞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33188" y="3182094"/>
            <a:ext cx="8225054" cy="869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28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按照固定結構創作自己的提示詞。</a:t>
            </a:r>
          </a:p>
        </p:txBody>
      </p:sp>
      <p:sp>
        <p:nvSpPr>
          <p:cNvPr name="Freeform 10" id="10" descr="preencoded.png"/>
          <p:cNvSpPr/>
          <p:nvPr/>
        </p:nvSpPr>
        <p:spPr>
          <a:xfrm flipH="false" flipV="false" rot="0">
            <a:off x="7390398" y="4722017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2"/>
                </a:lnTo>
                <a:lnTo>
                  <a:pt x="0" y="2268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233188" y="4976960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分享討論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33188" y="5450234"/>
            <a:ext cx="9054812" cy="869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28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與同學分享提示詞，互相給予建議。</a:t>
            </a:r>
          </a:p>
        </p:txBody>
      </p:sp>
      <p:sp>
        <p:nvSpPr>
          <p:cNvPr name="Freeform 13" id="13" descr="preencoded.png"/>
          <p:cNvSpPr/>
          <p:nvPr/>
        </p:nvSpPr>
        <p:spPr>
          <a:xfrm flipH="false" flipV="false" rot="0">
            <a:off x="7390398" y="6990159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4" t="0" r="-84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233188" y="7245101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修改完善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233188" y="7718375"/>
            <a:ext cx="8594973" cy="869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28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根據反饋修改提示詞，提高質量。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160897" y="2467350"/>
            <a:ext cx="2072291" cy="1538100"/>
            <a:chOff x="0" y="0"/>
            <a:chExt cx="547545" cy="406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7545" cy="406400"/>
            </a:xfrm>
            <a:custGeom>
              <a:avLst/>
              <a:gdLst/>
              <a:ahLst/>
              <a:cxnLst/>
              <a:rect r="r" b="b" t="t" l="l"/>
              <a:pathLst>
                <a:path h="406400" w="547545">
                  <a:moveTo>
                    <a:pt x="0" y="0"/>
                  </a:moveTo>
                  <a:lnTo>
                    <a:pt x="344345" y="0"/>
                  </a:lnTo>
                  <a:lnTo>
                    <a:pt x="547545" y="203200"/>
                  </a:lnTo>
                  <a:lnTo>
                    <a:pt x="34434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4E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77800" y="-161925"/>
              <a:ext cx="293545" cy="568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圓體"/>
                  <a:ea typeface="圓體"/>
                  <a:cs typeface="圓體"/>
                  <a:sym typeface="圓體"/>
                </a:rPr>
                <a:t>1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372465" y="239426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提示詞公式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37988" y="2438775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類型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37988" y="3093024"/>
            <a:ext cx="8225054" cy="5560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5490"/>
              </a:lnSpc>
              <a:buFont typeface="Arial"/>
              <a:buChar char="•"/>
            </a:pP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_______風格的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（照片/作品）</a:t>
            </a:r>
          </a:p>
          <a:p>
            <a:pPr algn="l">
              <a:lnSpc>
                <a:spcPts val="5490"/>
              </a:lnSpc>
            </a:pPr>
          </a:p>
          <a:p>
            <a:pPr algn="l" marL="971550" indent="-485775" lvl="1">
              <a:lnSpc>
                <a:spcPts val="549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卡通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風格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插畫</a:t>
            </a:r>
          </a:p>
          <a:p>
            <a:pPr algn="l" marL="971550" indent="-485775" lvl="1">
              <a:lnSpc>
                <a:spcPts val="549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水彩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風格的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畫作</a:t>
            </a:r>
          </a:p>
          <a:p>
            <a:pPr algn="l" marL="971550" indent="-485775" lvl="1">
              <a:lnSpc>
                <a:spcPts val="549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寫實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風格的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照片</a:t>
            </a:r>
          </a:p>
          <a:p>
            <a:pPr algn="l" marL="971550" indent="-485775" lvl="1">
              <a:lnSpc>
                <a:spcPts val="549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油畫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風格的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圖畫</a:t>
            </a:r>
          </a:p>
          <a:p>
            <a:pPr algn="l" marL="971550" indent="-485775" lvl="1">
              <a:lnSpc>
                <a:spcPts val="549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素描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風格的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畫作</a:t>
            </a:r>
          </a:p>
          <a:p>
            <a:pPr algn="l" marL="971550" indent="-485775" lvl="1">
              <a:lnSpc>
                <a:spcPts val="549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底片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風格的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照片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72465" y="239426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提示詞公式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33188" y="1973741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主題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33188" y="2589890"/>
            <a:ext cx="9054812" cy="593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（量詞）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 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（形容詞） 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（主體）</a:t>
            </a:r>
          </a:p>
          <a:p>
            <a:pPr algn="l">
              <a:lnSpc>
                <a:spcPts val="5850"/>
              </a:lnSpc>
            </a:pP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一隻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戴著眼鏡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小狐狸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兩位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互相微笑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女孩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一群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翱翔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飛鳥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一杯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熱氣騰騰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咖啡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一座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陰森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城堡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一塊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美麗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玉珮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160897" y="2002316"/>
            <a:ext cx="2072291" cy="1538100"/>
            <a:chOff x="0" y="0"/>
            <a:chExt cx="547545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47545" cy="406400"/>
            </a:xfrm>
            <a:custGeom>
              <a:avLst/>
              <a:gdLst/>
              <a:ahLst/>
              <a:cxnLst/>
              <a:rect r="r" b="b" t="t" l="l"/>
              <a:pathLst>
                <a:path h="406400" w="547545">
                  <a:moveTo>
                    <a:pt x="0" y="0"/>
                  </a:moveTo>
                  <a:lnTo>
                    <a:pt x="344345" y="0"/>
                  </a:lnTo>
                  <a:lnTo>
                    <a:pt x="547545" y="203200"/>
                  </a:lnTo>
                  <a:lnTo>
                    <a:pt x="34434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4E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77800" y="-161925"/>
              <a:ext cx="293545" cy="568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圓體"/>
                  <a:ea typeface="圓體"/>
                  <a:cs typeface="圓體"/>
                  <a:sym typeface="圓體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72465" y="239426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提示詞公式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44756" y="1794459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環境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44756" y="2410608"/>
            <a:ext cx="8218507" cy="7419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（落/站/位/坐/趴/躺/靠）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在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（大區域）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裡的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（小區域）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上，周圍有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（景物）</a:t>
            </a:r>
          </a:p>
          <a:p>
            <a:pPr algn="l">
              <a:lnSpc>
                <a:spcPts val="5850"/>
              </a:lnSpc>
            </a:pP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坐在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森林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裡的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樹樁上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，周圍有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盛開的花朵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趴在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粉色房間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裡的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公主床上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，周圍有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可愛的絨毛玩偶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站在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  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十字路口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斑馬線上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，周圍有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車輛穿越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372465" y="2033360"/>
            <a:ext cx="2072291" cy="1538100"/>
            <a:chOff x="0" y="0"/>
            <a:chExt cx="547545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47545" cy="406400"/>
            </a:xfrm>
            <a:custGeom>
              <a:avLst/>
              <a:gdLst/>
              <a:ahLst/>
              <a:cxnLst/>
              <a:rect r="r" b="b" t="t" l="l"/>
              <a:pathLst>
                <a:path h="406400" w="547545">
                  <a:moveTo>
                    <a:pt x="0" y="0"/>
                  </a:moveTo>
                  <a:lnTo>
                    <a:pt x="344345" y="0"/>
                  </a:lnTo>
                  <a:lnTo>
                    <a:pt x="547545" y="203200"/>
                  </a:lnTo>
                  <a:lnTo>
                    <a:pt x="34434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4E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77800" y="-161925"/>
              <a:ext cx="293545" cy="568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圓體"/>
                  <a:ea typeface="圓體"/>
                  <a:cs typeface="圓體"/>
                  <a:sym typeface="圓體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72465" y="239426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提示詞公式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53550" y="2080209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構圖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53550" y="2696358"/>
            <a:ext cx="8225054" cy="667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（主體）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位於畫面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（左/右/上/中/下）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側，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（動作）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，背景中有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（景物）</a:t>
            </a:r>
          </a:p>
          <a:p>
            <a:pPr algn="l">
              <a:lnSpc>
                <a:spcPts val="5850"/>
              </a:lnSpc>
            </a:pP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小狐狸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位於畫面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左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側，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閱讀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著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一本大書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，背景中有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陽光透過樹葉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女孩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位於畫面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右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側，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打掃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著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走廊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，背景中有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拖把和畚箕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071709" y="2108784"/>
            <a:ext cx="2072291" cy="1538100"/>
            <a:chOff x="0" y="0"/>
            <a:chExt cx="547545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47545" cy="406400"/>
            </a:xfrm>
            <a:custGeom>
              <a:avLst/>
              <a:gdLst/>
              <a:ahLst/>
              <a:cxnLst/>
              <a:rect r="r" b="b" t="t" l="l"/>
              <a:pathLst>
                <a:path h="406400" w="547545">
                  <a:moveTo>
                    <a:pt x="0" y="0"/>
                  </a:moveTo>
                  <a:lnTo>
                    <a:pt x="344345" y="0"/>
                  </a:lnTo>
                  <a:lnTo>
                    <a:pt x="547545" y="203200"/>
                  </a:lnTo>
                  <a:lnTo>
                    <a:pt x="34434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4E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77800" y="-161925"/>
              <a:ext cx="293545" cy="568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圓體"/>
                  <a:ea typeface="圓體"/>
                  <a:cs typeface="圓體"/>
                  <a:sym typeface="圓體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186726" y="3908091"/>
            <a:ext cx="628706" cy="647402"/>
            <a:chOff x="0" y="0"/>
            <a:chExt cx="838275" cy="8632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167" y="6350"/>
              <a:ext cx="825957" cy="850519"/>
            </a:xfrm>
            <a:custGeom>
              <a:avLst/>
              <a:gdLst/>
              <a:ahLst/>
              <a:cxnLst/>
              <a:rect r="r" b="b" t="t" l="l"/>
              <a:pathLst>
                <a:path h="850519" w="825957">
                  <a:moveTo>
                    <a:pt x="0" y="158750"/>
                  </a:moveTo>
                  <a:cubicBezTo>
                    <a:pt x="0" y="71120"/>
                    <a:pt x="69066" y="0"/>
                    <a:pt x="154165" y="0"/>
                  </a:cubicBezTo>
                  <a:lnTo>
                    <a:pt x="671791" y="0"/>
                  </a:lnTo>
                  <a:cubicBezTo>
                    <a:pt x="756890" y="0"/>
                    <a:pt x="825956" y="71120"/>
                    <a:pt x="825956" y="158750"/>
                  </a:cubicBezTo>
                  <a:lnTo>
                    <a:pt x="825956" y="691769"/>
                  </a:lnTo>
                  <a:cubicBezTo>
                    <a:pt x="825956" y="779399"/>
                    <a:pt x="756890" y="850519"/>
                    <a:pt x="671791" y="850519"/>
                  </a:cubicBezTo>
                  <a:lnTo>
                    <a:pt x="154165" y="850519"/>
                  </a:lnTo>
                  <a:cubicBezTo>
                    <a:pt x="69066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38290" cy="863219"/>
            </a:xfrm>
            <a:custGeom>
              <a:avLst/>
              <a:gdLst/>
              <a:ahLst/>
              <a:cxnLst/>
              <a:rect r="r" b="b" t="t" l="l"/>
              <a:pathLst>
                <a:path h="863219" w="838290">
                  <a:moveTo>
                    <a:pt x="0" y="165100"/>
                  </a:moveTo>
                  <a:cubicBezTo>
                    <a:pt x="0" y="73914"/>
                    <a:pt x="71779" y="0"/>
                    <a:pt x="160332" y="0"/>
                  </a:cubicBezTo>
                  <a:lnTo>
                    <a:pt x="677958" y="0"/>
                  </a:lnTo>
                  <a:lnTo>
                    <a:pt x="677958" y="6350"/>
                  </a:lnTo>
                  <a:lnTo>
                    <a:pt x="677958" y="0"/>
                  </a:lnTo>
                  <a:lnTo>
                    <a:pt x="677958" y="6350"/>
                  </a:lnTo>
                  <a:lnTo>
                    <a:pt x="677958" y="0"/>
                  </a:lnTo>
                  <a:cubicBezTo>
                    <a:pt x="766511" y="0"/>
                    <a:pt x="838290" y="73914"/>
                    <a:pt x="838290" y="165100"/>
                  </a:cubicBezTo>
                  <a:lnTo>
                    <a:pt x="832123" y="165100"/>
                  </a:lnTo>
                  <a:lnTo>
                    <a:pt x="838290" y="165100"/>
                  </a:lnTo>
                  <a:lnTo>
                    <a:pt x="838290" y="698119"/>
                  </a:lnTo>
                  <a:lnTo>
                    <a:pt x="832123" y="698119"/>
                  </a:lnTo>
                  <a:lnTo>
                    <a:pt x="838290" y="698119"/>
                  </a:lnTo>
                  <a:cubicBezTo>
                    <a:pt x="838290" y="789305"/>
                    <a:pt x="766511" y="863219"/>
                    <a:pt x="677958" y="863219"/>
                  </a:cubicBezTo>
                  <a:lnTo>
                    <a:pt x="677958" y="856869"/>
                  </a:lnTo>
                  <a:lnTo>
                    <a:pt x="677958" y="863219"/>
                  </a:lnTo>
                  <a:lnTo>
                    <a:pt x="160332" y="863219"/>
                  </a:lnTo>
                  <a:lnTo>
                    <a:pt x="160332" y="856869"/>
                  </a:lnTo>
                  <a:lnTo>
                    <a:pt x="160332" y="863219"/>
                  </a:lnTo>
                  <a:cubicBezTo>
                    <a:pt x="71779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167" y="165100"/>
                  </a:lnTo>
                  <a:lnTo>
                    <a:pt x="0" y="165100"/>
                  </a:lnTo>
                  <a:moveTo>
                    <a:pt x="12333" y="165100"/>
                  </a:moveTo>
                  <a:lnTo>
                    <a:pt x="12333" y="698119"/>
                  </a:lnTo>
                  <a:lnTo>
                    <a:pt x="6167" y="698119"/>
                  </a:lnTo>
                  <a:lnTo>
                    <a:pt x="12333" y="698119"/>
                  </a:lnTo>
                  <a:cubicBezTo>
                    <a:pt x="12333" y="782320"/>
                    <a:pt x="78563" y="850519"/>
                    <a:pt x="160332" y="850519"/>
                  </a:cubicBezTo>
                  <a:lnTo>
                    <a:pt x="677958" y="850519"/>
                  </a:lnTo>
                  <a:cubicBezTo>
                    <a:pt x="759727" y="850519"/>
                    <a:pt x="825957" y="782320"/>
                    <a:pt x="825957" y="698119"/>
                  </a:cubicBezTo>
                  <a:lnTo>
                    <a:pt x="825957" y="165100"/>
                  </a:lnTo>
                  <a:cubicBezTo>
                    <a:pt x="825957" y="80899"/>
                    <a:pt x="759727" y="12700"/>
                    <a:pt x="677958" y="12700"/>
                  </a:cubicBezTo>
                  <a:lnTo>
                    <a:pt x="160332" y="12700"/>
                  </a:lnTo>
                  <a:lnTo>
                    <a:pt x="160332" y="6350"/>
                  </a:lnTo>
                  <a:lnTo>
                    <a:pt x="160332" y="12700"/>
                  </a:lnTo>
                  <a:cubicBezTo>
                    <a:pt x="78563" y="12700"/>
                    <a:pt x="12333" y="80899"/>
                    <a:pt x="12333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8378083" y="4084601"/>
            <a:ext cx="24584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086137" y="3865229"/>
            <a:ext cx="7911155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基本原理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4924425"/>
            <a:ext cx="7911155" cy="2004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模型學習大量圖像數據，</a:t>
            </a:r>
            <a:r>
              <a:rPr lang="en-US" sz="50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根據文字描述生成相應圖像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59196" y="1987345"/>
            <a:ext cx="9409063" cy="1429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22"/>
              </a:lnSpc>
            </a:pPr>
            <a:r>
              <a:rPr lang="en-US" sz="9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什麼是</a:t>
            </a:r>
            <a:r>
              <a:rPr lang="en-US" sz="9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AI繪圖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72465" y="239426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提示詞公式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33188" y="2458291"/>
            <a:ext cx="3721299" cy="708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73"/>
              </a:lnSpc>
            </a:pP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氣氛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33188" y="3074440"/>
            <a:ext cx="8521485" cy="667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（形容詞）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的色調，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（形容詞）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的光線，營造</a:t>
            </a:r>
            <a:r>
              <a:rPr lang="en-US" sz="4500" u="sng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（形容詞）</a:t>
            </a:r>
            <a:r>
              <a:rPr lang="en-US" sz="4500">
                <a:solidFill>
                  <a:srgbClr val="FF3131"/>
                </a:solidFill>
                <a:latin typeface="圓體"/>
                <a:ea typeface="圓體"/>
                <a:cs typeface="圓體"/>
                <a:sym typeface="圓體"/>
              </a:rPr>
              <a:t>的氛圍</a:t>
            </a:r>
          </a:p>
          <a:p>
            <a:pPr algn="l">
              <a:lnSpc>
                <a:spcPts val="5850"/>
              </a:lnSpc>
            </a:pP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溫暖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的色調，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柔和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的光線，營造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寧靜和專注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的氛圍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昏暗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的色調，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詭譎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的光線，營造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陰森恐怖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的氛圍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明亮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的色調，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金色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的光線，營造</a:t>
            </a:r>
            <a:r>
              <a:rPr lang="en-US" sz="4500" u="sng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神聖</a:t>
            </a:r>
            <a:r>
              <a:rPr lang="en-US" sz="45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的氛圍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071709" y="2158848"/>
            <a:ext cx="2072291" cy="1538100"/>
            <a:chOff x="0" y="0"/>
            <a:chExt cx="547545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47545" cy="406400"/>
            </a:xfrm>
            <a:custGeom>
              <a:avLst/>
              <a:gdLst/>
              <a:ahLst/>
              <a:cxnLst/>
              <a:rect r="r" b="b" t="t" l="l"/>
              <a:pathLst>
                <a:path h="406400" w="547545">
                  <a:moveTo>
                    <a:pt x="0" y="0"/>
                  </a:moveTo>
                  <a:lnTo>
                    <a:pt x="344345" y="0"/>
                  </a:lnTo>
                  <a:lnTo>
                    <a:pt x="547545" y="203200"/>
                  </a:lnTo>
                  <a:lnTo>
                    <a:pt x="344345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4E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77800" y="-161925"/>
              <a:ext cx="293545" cy="568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000000"/>
                  </a:solidFill>
                  <a:latin typeface="圓體"/>
                  <a:ea typeface="圓體"/>
                  <a:cs typeface="圓體"/>
                  <a:sym typeface="圓體"/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489094" y="4318358"/>
            <a:ext cx="6219233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 u="sng">
                <a:solidFill>
                  <a:srgbClr val="0097B2"/>
                </a:solidFill>
                <a:latin typeface="圓體"/>
                <a:ea typeface="圓體"/>
                <a:cs typeface="圓體"/>
                <a:sym typeface="圓體"/>
                <a:hlinkClick r:id="rId5" tooltip="https://padlet.com/zoeyeh0822_1/ai-2kvft2ha1nar90qy"/>
              </a:rPr>
              <a:t>提示詞公式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217970" y="4297520"/>
            <a:ext cx="647402" cy="647403"/>
            <a:chOff x="0" y="0"/>
            <a:chExt cx="863203" cy="8632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CCEE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2D4E5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8415316" y="4474030"/>
            <a:ext cx="25271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127" y="4254658"/>
            <a:ext cx="3721299" cy="80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應用領域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127" y="5307922"/>
            <a:ext cx="8524131" cy="2004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2"/>
              </a:lnSpc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遊戲設計、視覺藝術、廣告與行銷等多個領域。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59196" y="1987345"/>
            <a:ext cx="9409063" cy="1429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22"/>
              </a:lnSpc>
            </a:pPr>
            <a:r>
              <a:rPr lang="en-US" sz="9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什麼是</a:t>
            </a:r>
            <a:r>
              <a:rPr lang="en-US" sz="9000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AI繪圖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773010"/>
            <a:ext cx="16284029" cy="6226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3745" indent="-376873" lvl="1">
              <a:lnSpc>
                <a:spcPts val="10000"/>
              </a:lnSpc>
              <a:buAutoNum type="arabicPeriod" startAt="1"/>
            </a:pP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文本描述創作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：幫助使用者將他們</a:t>
            </a: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心中的想法轉化為圖像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，這對於那些沒有繪畫技能的人來說特別有用，讓創作變得簡單而直接。</a:t>
            </a:r>
          </a:p>
          <a:p>
            <a:pPr algn="l" marL="754063" indent="-377031" lvl="1">
              <a:lnSpc>
                <a:spcPts val="10000"/>
              </a:lnSpc>
              <a:buAutoNum type="arabicPeriod" startAt="1"/>
            </a:pP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快速創造視覺素材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：可以</a:t>
            </a: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快速生成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各種不同風格的圖像，從而節省大量時間。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47634"/>
            <a:ext cx="8564972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AI繪圖工具介紹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992238" y="2476500"/>
            <a:ext cx="16267062" cy="678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Copilot 可以根據你已經寫下的程式碼，</a:t>
            </a: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自動建議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接下來應該寫什麼。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如果你</a:t>
            </a: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剛開始學習某個程式語言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，Copilot 可以給你</a:t>
            </a: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很多有用的例子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來了解不同的程式碼。</a:t>
            </a:r>
          </a:p>
          <a:p>
            <a:pPr algn="just" marL="1079501" indent="-539750" lvl="1">
              <a:lnSpc>
                <a:spcPts val="9000"/>
              </a:lnSpc>
              <a:buAutoNum type="arabicPeriod" startAt="1"/>
            </a:pP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有時候寫程式需要很長的時間，但是有了 Copilot，它可以自動幫你寫出大段的程式碼，讓</a:t>
            </a:r>
            <a:r>
              <a:rPr lang="en-US" sz="5000">
                <a:solidFill>
                  <a:srgbClr val="FF5757"/>
                </a:solidFill>
                <a:latin typeface="圓體"/>
                <a:ea typeface="圓體"/>
                <a:cs typeface="圓體"/>
                <a:sym typeface="圓體"/>
              </a:rPr>
              <a:t>整個過程更快速</a:t>
            </a:r>
            <a:r>
              <a:rPr lang="en-US" sz="5000">
                <a:solidFill>
                  <a:srgbClr val="272525"/>
                </a:solidFill>
                <a:latin typeface="圓體"/>
                <a:ea typeface="圓體"/>
                <a:cs typeface="圓體"/>
                <a:sym typeface="圓體"/>
              </a:rPr>
              <a:t>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56823"/>
            <a:ext cx="7442746" cy="1583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80"/>
              </a:lnSpc>
            </a:pPr>
            <a:r>
              <a:rPr lang="en-US" sz="9999">
                <a:solidFill>
                  <a:srgbClr val="000000"/>
                </a:solidFill>
                <a:latin typeface="圓體"/>
                <a:ea typeface="圓體"/>
                <a:cs typeface="圓體"/>
                <a:sym typeface="圓體"/>
              </a:rPr>
              <a:t>Copilot介紹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328731" cy="10287000"/>
          </a:xfrm>
          <a:custGeom>
            <a:avLst/>
            <a:gdLst/>
            <a:ahLst/>
            <a:cxnLst/>
            <a:rect r="r" b="b" t="t" l="l"/>
            <a:pathLst>
              <a:path h="10287000" w="18328731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0005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DAGWJzY-LRw</dc:identifier>
  <dcterms:modified xsi:type="dcterms:W3CDTF">2011-08-01T06:04:30Z</dcterms:modified>
  <cp:revision>1</cp:revision>
  <dc:title>AI繪圖.pptx</dc:title>
</cp:coreProperties>
</file>